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76" r:id="rId3"/>
    <p:sldId id="330" r:id="rId4"/>
    <p:sldId id="357" r:id="rId5"/>
    <p:sldId id="358" r:id="rId6"/>
    <p:sldId id="359" r:id="rId7"/>
    <p:sldId id="362" r:id="rId8"/>
    <p:sldId id="360" r:id="rId9"/>
    <p:sldId id="363" r:id="rId10"/>
    <p:sldId id="364" r:id="rId11"/>
    <p:sldId id="361" r:id="rId12"/>
    <p:sldId id="366" r:id="rId13"/>
    <p:sldId id="368" r:id="rId14"/>
    <p:sldId id="377" r:id="rId15"/>
    <p:sldId id="379" r:id="rId16"/>
    <p:sldId id="381" r:id="rId17"/>
    <p:sldId id="371" r:id="rId18"/>
    <p:sldId id="373" r:id="rId19"/>
    <p:sldId id="374" r:id="rId20"/>
    <p:sldId id="372" r:id="rId21"/>
    <p:sldId id="380" r:id="rId22"/>
    <p:sldId id="375" r:id="rId23"/>
    <p:sldId id="356" r:id="rId24"/>
    <p:sldId id="355" r:id="rId25"/>
    <p:sldId id="332" r:id="rId26"/>
    <p:sldId id="331" r:id="rId27"/>
    <p:sldId id="354" r:id="rId28"/>
    <p:sldId id="334" r:id="rId29"/>
    <p:sldId id="335" r:id="rId30"/>
    <p:sldId id="336" r:id="rId31"/>
    <p:sldId id="339" r:id="rId32"/>
    <p:sldId id="348" r:id="rId33"/>
    <p:sldId id="342" r:id="rId34"/>
    <p:sldId id="343" r:id="rId35"/>
    <p:sldId id="344" r:id="rId36"/>
    <p:sldId id="350" r:id="rId37"/>
    <p:sldId id="346" r:id="rId38"/>
    <p:sldId id="352" r:id="rId39"/>
    <p:sldId id="347" r:id="rId40"/>
    <p:sldId id="353" r:id="rId41"/>
    <p:sldId id="323" r:id="rId42"/>
    <p:sldId id="329" r:id="rId43"/>
    <p:sldId id="349" r:id="rId44"/>
    <p:sldId id="365" r:id="rId45"/>
    <p:sldId id="340" r:id="rId46"/>
    <p:sldId id="369" r:id="rId47"/>
    <p:sldId id="367" r:id="rId48"/>
    <p:sldId id="370" r:id="rId49"/>
    <p:sldId id="378" r:id="rId5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67"/>
    <a:srgbClr val="C990C0"/>
    <a:srgbClr val="AED9E6"/>
    <a:srgbClr val="ADD8E5"/>
    <a:srgbClr val="F2EF9A"/>
    <a:srgbClr val="4BC795"/>
    <a:srgbClr val="F3EF99"/>
    <a:srgbClr val="4CC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3"/>
    <p:restoredTop sz="94398"/>
  </p:normalViewPr>
  <p:slideViewPr>
    <p:cSldViewPr snapToGrid="0" snapToObjects="1">
      <p:cViewPr varScale="1">
        <p:scale>
          <a:sx n="208" d="100"/>
          <a:sy n="208" d="100"/>
        </p:scale>
        <p:origin x="123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6D90-DA54-F64C-AF05-E28AE50F38A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EACF6-C139-1243-A777-BD497B36A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74DDC-2806-8846-82A1-B18ABA4A549B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1FC84-62BC-4645-905B-5613F0875D6C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07ED0-F606-2B43-AF7B-8149DE2A3AF8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5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7720-2C32-6142-A456-0ACB616F1F39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3F9F4-99A9-7343-BD1C-C46E798DAD01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BD5B8-B0A8-F34D-9759-19BD2E2079F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C1566-47E7-AC4F-9495-F14F2F559345}" type="datetime1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0F9E1-5B69-3741-9F8B-E85682D4D4C4}" type="datetime1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823FD-1923-6743-A92A-84ADD0215BC7}" type="datetime1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7380C-4D20-0D4C-B2F9-EAE9FB3D15BA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99B5-ABAC-A44C-8A22-2E177DB4EC41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B603BD-952A-AD42-A633-E0FB5B3E853D}" type="datetime1">
              <a:rPr lang="en-US" smtClean="0"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i1/Graph_RAG.git" TargetMode="External"/><Relationship Id="rId2" Type="http://schemas.openxmlformats.org/officeDocument/2006/relationships/hyperlink" Target="https://github.com/samtari1/Graph_RA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jpeg"/><Relationship Id="rId7" Type="http://schemas.openxmlformats.org/officeDocument/2006/relationships/image" Target="../media/image45.png"/><Relationship Id="rId12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1.jpeg"/><Relationship Id="rId5" Type="http://schemas.openxmlformats.org/officeDocument/2006/relationships/image" Target="../media/image39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eo4j.com/download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ollama.com/download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react.dev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1128859" y="1616674"/>
            <a:ext cx="6400800" cy="110251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Building a Knowledge Graph and AI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9450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Sam Yang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October 2</a:t>
            </a:r>
            <a:r>
              <a:rPr lang="en-US" baseline="30000" dirty="0">
                <a:ea typeface="+mn-ea"/>
              </a:rPr>
              <a:t>nd</a:t>
            </a:r>
            <a:r>
              <a:rPr lang="en-US" dirty="0">
                <a:ea typeface="+mn-ea"/>
              </a:rPr>
              <a:t>,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BE696-B9A9-25DD-F0CD-BD9A2514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C471-B89D-9AD8-09C2-2398F33E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B4EFC-FC9E-B7E5-FEE9-A82A9BA7D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4B313C-8B7D-97B4-0FC8-6EB2265A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Graph Created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D60D-B712-199B-CA3B-E269D525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3" y="1661329"/>
            <a:ext cx="7587962" cy="33954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A7A48C-2961-2ED2-E0C4-755839FDBD8E}"/>
              </a:ext>
            </a:extLst>
          </p:cNvPr>
          <p:cNvCxnSpPr>
            <a:cxnSpLocks/>
          </p:cNvCxnSpPr>
          <p:nvPr/>
        </p:nvCxnSpPr>
        <p:spPr>
          <a:xfrm>
            <a:off x="1577419" y="2856322"/>
            <a:ext cx="0" cy="3612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F37BAD-93EA-0852-BC10-7B92F4BAF570}"/>
              </a:ext>
            </a:extLst>
          </p:cNvPr>
          <p:cNvSpPr txBox="1"/>
          <p:nvPr/>
        </p:nvSpPr>
        <p:spPr>
          <a:xfrm>
            <a:off x="1162882" y="247113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8E6287-EFC8-16C1-3EF6-C6760E669BDE}"/>
              </a:ext>
            </a:extLst>
          </p:cNvPr>
          <p:cNvCxnSpPr>
            <a:cxnSpLocks/>
          </p:cNvCxnSpPr>
          <p:nvPr/>
        </p:nvCxnSpPr>
        <p:spPr>
          <a:xfrm flipV="1">
            <a:off x="4081807" y="3317806"/>
            <a:ext cx="0" cy="3693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FF7B45-49A2-51CD-4813-31B4A446C88C}"/>
              </a:ext>
            </a:extLst>
          </p:cNvPr>
          <p:cNvSpPr txBox="1"/>
          <p:nvPr/>
        </p:nvSpPr>
        <p:spPr>
          <a:xfrm>
            <a:off x="3661531" y="36539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node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6A746-EF65-1887-358D-350A66E51BCF}"/>
              </a:ext>
            </a:extLst>
          </p:cNvPr>
          <p:cNvCxnSpPr>
            <a:cxnSpLocks/>
          </p:cNvCxnSpPr>
          <p:nvPr/>
        </p:nvCxnSpPr>
        <p:spPr>
          <a:xfrm flipV="1">
            <a:off x="2923880" y="3505416"/>
            <a:ext cx="0" cy="5832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39B63A-BD09-1326-EEBB-F467E13C88D9}"/>
              </a:ext>
            </a:extLst>
          </p:cNvPr>
          <p:cNvSpPr txBox="1"/>
          <p:nvPr/>
        </p:nvSpPr>
        <p:spPr>
          <a:xfrm>
            <a:off x="2447788" y="4088620"/>
            <a:ext cx="9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F75F-8904-AA93-764B-016F74B0D25A}"/>
              </a:ext>
            </a:extLst>
          </p:cNvPr>
          <p:cNvSpPr txBox="1"/>
          <p:nvPr/>
        </p:nvSpPr>
        <p:spPr>
          <a:xfrm>
            <a:off x="375523" y="932226"/>
            <a:ext cx="47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89767"/>
                </a:solidFill>
              </a:rPr>
              <a:t>no</a:t>
            </a:r>
            <a:r>
              <a:rPr lang="en-US" b="1" i="1" dirty="0">
                <a:solidFill>
                  <a:srgbClr val="C990C0"/>
                </a:solidFill>
              </a:rPr>
              <a:t>de</a:t>
            </a:r>
            <a:r>
              <a:rPr lang="en-US" dirty="0"/>
              <a:t> is an </a:t>
            </a:r>
            <a:r>
              <a:rPr lang="en-US" b="1" i="1" dirty="0">
                <a:solidFill>
                  <a:srgbClr val="C990C0"/>
                </a:solidFill>
              </a:rPr>
              <a:t>ent</a:t>
            </a:r>
            <a:r>
              <a:rPr lang="en-US" b="1" i="1" dirty="0">
                <a:solidFill>
                  <a:srgbClr val="F89767"/>
                </a:solidFill>
              </a:rPr>
              <a:t>ity</a:t>
            </a:r>
            <a:r>
              <a:rPr lang="en-US" dirty="0"/>
              <a:t>, and an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</a:t>
            </a:r>
            <a:r>
              <a:rPr lang="en-US" dirty="0"/>
              <a:t> is a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</a:t>
            </a:r>
          </a:p>
          <a:p>
            <a:r>
              <a:rPr lang="en-US" b="1" i="1" dirty="0">
                <a:solidFill>
                  <a:srgbClr val="C990C0"/>
                </a:solidFill>
              </a:rPr>
              <a:t>Neo4j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says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89767"/>
                </a:solidFill>
              </a:rPr>
              <a:t>Hello World!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75506-CBAA-F6F7-3FF0-6E40C7CFE722}"/>
              </a:ext>
            </a:extLst>
          </p:cNvPr>
          <p:cNvSpPr txBox="1"/>
          <p:nvPr/>
        </p:nvSpPr>
        <p:spPr>
          <a:xfrm>
            <a:off x="1003462" y="4770257"/>
            <a:ext cx="4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Now, it is straightforward to see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0881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7473-088F-3D16-19D9-A2AC5055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B582-8C43-A220-C5FD-DDEA0D72F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A0D619-E2A2-6E97-7D04-E4632A76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Larger Graphs</a:t>
            </a:r>
            <a:endParaRPr lang="en-US" dirty="0"/>
          </a:p>
        </p:txBody>
      </p:sp>
      <p:pic>
        <p:nvPicPr>
          <p:cNvPr id="1026" name="Picture 2" descr="A subgraph of the large scale biomedical knowledge graph. We can see... |  Download Scientific Diagram">
            <a:extLst>
              <a:ext uri="{FF2B5EF4-FFF2-40B4-BE49-F238E27FC236}">
                <a16:creationId xmlns:a16="http://schemas.microsoft.com/office/drawing/2014/main" id="{32D9D523-888E-EF78-102D-155C8A7A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" y="1977989"/>
            <a:ext cx="1834733" cy="13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FD5F3EC2-8ECE-E6AD-CAD6-38611DAC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21" y="533912"/>
            <a:ext cx="3712118" cy="4164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rn a Harry Potter Book into a Knowledge Graph - Graph Database &amp; Analytics">
            <a:extLst>
              <a:ext uri="{FF2B5EF4-FFF2-40B4-BE49-F238E27FC236}">
                <a16:creationId xmlns:a16="http://schemas.microsoft.com/office/drawing/2014/main" id="{F74A64BA-3689-6E1C-CB6E-358371AC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36" y="1529279"/>
            <a:ext cx="3542185" cy="18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23919B-1ADE-E93D-A8AB-3799A03B0CFD}"/>
              </a:ext>
            </a:extLst>
          </p:cNvPr>
          <p:cNvSpPr txBox="1"/>
          <p:nvPr/>
        </p:nvSpPr>
        <p:spPr>
          <a:xfrm>
            <a:off x="667166" y="4068168"/>
            <a:ext cx="379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longer easy to tell the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206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7C8A-7354-ED92-ACDD-BBB27C97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6034-2EA7-F5B5-C1C2-21A60E56F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A8F843-4477-7739-AA33-FB98F152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 (Human Language)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A32646-670B-B389-64F9-7DA61082A224}"/>
              </a:ext>
            </a:extLst>
          </p:cNvPr>
          <p:cNvSpPr/>
          <p:nvPr/>
        </p:nvSpPr>
        <p:spPr>
          <a:xfrm>
            <a:off x="350886" y="1017725"/>
            <a:ext cx="6193410" cy="3958039"/>
          </a:xfrm>
          <a:prstGeom prst="roundRect">
            <a:avLst>
              <a:gd name="adj" fmla="val 289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27F23E-78B1-D940-A93F-FE021A186E85}"/>
              </a:ext>
            </a:extLst>
          </p:cNvPr>
          <p:cNvSpPr/>
          <p:nvPr/>
        </p:nvSpPr>
        <p:spPr>
          <a:xfrm>
            <a:off x="559554" y="4480920"/>
            <a:ext cx="5841247" cy="3645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       Make a table of this data.</a:t>
            </a:r>
          </a:p>
        </p:txBody>
      </p:sp>
      <p:pic>
        <p:nvPicPr>
          <p:cNvPr id="7" name="Picture 4" descr="Premium Photo | Create a knowledge graph image that represents large lan  background">
            <a:extLst>
              <a:ext uri="{FF2B5EF4-FFF2-40B4-BE49-F238E27FC236}">
                <a16:creationId xmlns:a16="http://schemas.microsoft.com/office/drawing/2014/main" id="{6E6C74B5-1ABB-3C84-2C3C-8D33F7448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b="18453"/>
          <a:stretch/>
        </p:blipFill>
        <p:spPr bwMode="auto">
          <a:xfrm>
            <a:off x="927938" y="1740532"/>
            <a:ext cx="1434511" cy="1171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34664-A513-010F-4FF1-EBF2ECF5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20" y="3420823"/>
            <a:ext cx="1140021" cy="101781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6F489-0CAA-4A36-7180-E3344CD0BBD2}"/>
              </a:ext>
            </a:extLst>
          </p:cNvPr>
          <p:cNvSpPr/>
          <p:nvPr/>
        </p:nvSpPr>
        <p:spPr>
          <a:xfrm>
            <a:off x="4104821" y="1115439"/>
            <a:ext cx="2295980" cy="27150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Show the graph related to phosphorus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3F4C8-6B06-DE3E-E45F-8391967B713A}"/>
              </a:ext>
            </a:extLst>
          </p:cNvPr>
          <p:cNvSpPr txBox="1"/>
          <p:nvPr/>
        </p:nvSpPr>
        <p:spPr>
          <a:xfrm>
            <a:off x="820748" y="1289579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Sure. Here is the graph related to phosphorus  (P):</a:t>
            </a:r>
          </a:p>
        </p:txBody>
      </p:sp>
      <p:pic>
        <p:nvPicPr>
          <p:cNvPr id="25" name="Picture 4" descr="Bard ai Icons, Logos, Symbols – Free Download PNG, SVG">
            <a:extLst>
              <a:ext uri="{FF2B5EF4-FFF2-40B4-BE49-F238E27FC236}">
                <a16:creationId xmlns:a16="http://schemas.microsoft.com/office/drawing/2014/main" id="{A07C9B1A-6CBA-18D1-FAFA-4DA0A60B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2" y="1332134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Microphone SVG, PNG Icon, Symbol. Download Image.">
            <a:extLst>
              <a:ext uri="{FF2B5EF4-FFF2-40B4-BE49-F238E27FC236}">
                <a16:creationId xmlns:a16="http://schemas.microsoft.com/office/drawing/2014/main" id="{40D20126-E6D6-010D-0B1A-F013B646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77" y="4550094"/>
            <a:ext cx="226244" cy="2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ttachment Icon Vector Art, Icons, and Graphics for Free Download">
            <a:extLst>
              <a:ext uri="{FF2B5EF4-FFF2-40B4-BE49-F238E27FC236}">
                <a16:creationId xmlns:a16="http://schemas.microsoft.com/office/drawing/2014/main" id="{99C62D8D-6886-3E62-16FD-6EA2C009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6732">
            <a:off x="513319" y="4502295"/>
            <a:ext cx="424726" cy="3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Bard ai Icons, Logos, Symbols – Free Download PNG, SVG">
            <a:extLst>
              <a:ext uri="{FF2B5EF4-FFF2-40B4-BE49-F238E27FC236}">
                <a16:creationId xmlns:a16="http://schemas.microsoft.com/office/drawing/2014/main" id="{1C5777E4-FCAF-6F34-EE07-CEA9A6C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4" y="3091807"/>
            <a:ext cx="261193" cy="2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8CD843-8B43-5B76-B1DE-687F99A8F34B}"/>
              </a:ext>
            </a:extLst>
          </p:cNvPr>
          <p:cNvSpPr/>
          <p:nvPr/>
        </p:nvSpPr>
        <p:spPr>
          <a:xfrm>
            <a:off x="3307797" y="2813799"/>
            <a:ext cx="3093004" cy="271505"/>
          </a:xfrm>
          <a:prstGeom prst="roundRect">
            <a:avLst>
              <a:gd name="adj" fmla="val 417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What materials have phosphorus absorption &gt; 95%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DE9C4C-A53A-23DF-B251-B2C1EC18B694}"/>
              </a:ext>
            </a:extLst>
          </p:cNvPr>
          <p:cNvSpPr txBox="1"/>
          <p:nvPr/>
        </p:nvSpPr>
        <p:spPr>
          <a:xfrm>
            <a:off x="820747" y="3022348"/>
            <a:ext cx="22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They are La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2</a:t>
            </a:r>
            <a:r>
              <a:rPr lang="en-US" sz="1000" dirty="0"/>
              <a:t>CO</a:t>
            </a:r>
            <a:r>
              <a:rPr lang="en-US" sz="1000" baseline="-25000" dirty="0"/>
              <a:t>3</a:t>
            </a:r>
            <a:r>
              <a:rPr lang="en-US" sz="1000" dirty="0"/>
              <a:t>, Ce</a:t>
            </a:r>
            <a:r>
              <a:rPr lang="en-US" sz="1000" baseline="-25000" dirty="0"/>
              <a:t>3</a:t>
            </a:r>
            <a:r>
              <a:rPr lang="en-US" sz="1000" dirty="0"/>
              <a:t>(CO</a:t>
            </a:r>
            <a:r>
              <a:rPr lang="en-US" sz="1000" baseline="-25000" dirty="0"/>
              <a:t>3</a:t>
            </a:r>
            <a:r>
              <a:rPr lang="en-US" sz="1000" dirty="0"/>
              <a:t>)</a:t>
            </a:r>
            <a:r>
              <a:rPr lang="en-US" sz="1000" baseline="-25000" dirty="0"/>
              <a:t>3</a:t>
            </a:r>
            <a:r>
              <a:rPr lang="en-US" sz="1000" dirty="0"/>
              <a:t>, </a:t>
            </a:r>
            <a:r>
              <a:rPr lang="en-US" sz="1000" dirty="0" err="1"/>
              <a:t>ZnO</a:t>
            </a:r>
            <a:r>
              <a:rPr lang="en-US" sz="1000" dirty="0"/>
              <a:t>, Fe</a:t>
            </a:r>
            <a:r>
              <a:rPr lang="en-US" sz="1000" baseline="-25000" dirty="0"/>
              <a:t>2</a:t>
            </a:r>
            <a:r>
              <a:rPr lang="en-US" sz="1000" dirty="0"/>
              <a:t>O</a:t>
            </a:r>
            <a:r>
              <a:rPr lang="en-US" sz="1000" baseline="-25000" dirty="0"/>
              <a:t>3</a:t>
            </a:r>
            <a:r>
              <a:rPr lang="en-US" sz="1000" dirty="0"/>
              <a:t>, etc. Here is the relevant graph: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A5795-DFA4-C42D-703B-3B76864F8B7E}"/>
              </a:ext>
            </a:extLst>
          </p:cNvPr>
          <p:cNvSpPr/>
          <p:nvPr/>
        </p:nvSpPr>
        <p:spPr>
          <a:xfrm>
            <a:off x="6075830" y="4557766"/>
            <a:ext cx="210901" cy="2109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↑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Black speaker icon - Free black speaker icons">
            <a:extLst>
              <a:ext uri="{FF2B5EF4-FFF2-40B4-BE49-F238E27FC236}">
                <a16:creationId xmlns:a16="http://schemas.microsoft.com/office/drawing/2014/main" id="{7E3B637C-F7DE-4A09-437D-6D625FC9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6464" y="1502196"/>
            <a:ext cx="127733" cy="1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Black speaker icon - Free black speaker icons">
            <a:extLst>
              <a:ext uri="{FF2B5EF4-FFF2-40B4-BE49-F238E27FC236}">
                <a16:creationId xmlns:a16="http://schemas.microsoft.com/office/drawing/2014/main" id="{73131EEA-E96D-99DB-92DE-76D31F32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10086" y="3243724"/>
            <a:ext cx="121550" cy="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1"/>
      <p:bldP spid="27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FC47-1025-02CF-8794-B695CEE33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84D2-F63D-5371-7837-5E7EC19B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61E65-8B5B-1EAC-94AF-4D9F6C609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DC3BF-54BC-9B1F-057B-3151B9FB747D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40BE9-3D6F-7E1F-BFFB-224774D6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55BDE-92F8-F40C-843D-F699F9EF9F9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6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895C-F0C3-4956-9BCD-43C50A0A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4C3EC-9E46-7E44-9F58-9B217824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8" y="1080097"/>
            <a:ext cx="4193172" cy="4063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75CA7-34DD-C76B-F9C7-85EE58C1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Virtual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970E3-D44C-8A42-E47F-87E465867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274251-0835-A599-30D5-EB293492042B}"/>
              </a:ext>
            </a:extLst>
          </p:cNvPr>
          <p:cNvCxnSpPr>
            <a:cxnSpLocks/>
          </p:cNvCxnSpPr>
          <p:nvPr/>
        </p:nvCxnSpPr>
        <p:spPr>
          <a:xfrm flipH="1">
            <a:off x="1399656" y="474610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C3D62-6370-7A1A-AF18-43D293FAA6CD}"/>
              </a:ext>
            </a:extLst>
          </p:cNvPr>
          <p:cNvCxnSpPr>
            <a:cxnSpLocks/>
          </p:cNvCxnSpPr>
          <p:nvPr/>
        </p:nvCxnSpPr>
        <p:spPr>
          <a:xfrm flipH="1">
            <a:off x="1709169" y="2457842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8640F-2DCE-3B03-91F1-C645F064533E}"/>
              </a:ext>
            </a:extLst>
          </p:cNvPr>
          <p:cNvCxnSpPr>
            <a:cxnSpLocks/>
          </p:cNvCxnSpPr>
          <p:nvPr/>
        </p:nvCxnSpPr>
        <p:spPr>
          <a:xfrm flipH="1">
            <a:off x="781472" y="147491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1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06B9-618F-FF42-71EC-8880DB40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4BA53-5240-838E-B915-B440DFE1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72" y="1722936"/>
            <a:ext cx="1663700" cy="186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D2B2C-9FEE-6825-A56F-1D5D673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&amp; Launch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5EB5-4437-F479-9B16-5D166E466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F36-7757-2519-3C43-2F0780960106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AEB53E-99A7-FA81-F1CC-8F4EA94C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A4F2FE-5028-D718-9835-556E3EAB43D8}"/>
              </a:ext>
            </a:extLst>
          </p:cNvPr>
          <p:cNvCxnSpPr>
            <a:cxnSpLocks/>
          </p:cNvCxnSpPr>
          <p:nvPr/>
        </p:nvCxnSpPr>
        <p:spPr>
          <a:xfrm flipH="1">
            <a:off x="1215593" y="2612655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E5919C-70D9-5BF6-F804-FFE09BA3537C}"/>
              </a:ext>
            </a:extLst>
          </p:cNvPr>
          <p:cNvSpPr txBox="1"/>
          <p:nvPr/>
        </p:nvSpPr>
        <p:spPr>
          <a:xfrm>
            <a:off x="6465606" y="1047165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VS Code to </a:t>
            </a:r>
          </a:p>
          <a:p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5E72B-3F74-D04C-20B0-D5FA50F3D9DA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BE95ADD-4D84-380C-8A7F-5246FBEA0D8A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4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764C-1D4E-4D7C-C8D1-9F3CF624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Clone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5E08B-8474-2A44-DBF1-37911EC0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The code is in my GitHub repository:</a:t>
            </a:r>
            <a:endParaRPr lang="en-US" sz="1200" b="0" dirty="0">
              <a:effectLst/>
              <a:latin typeface="Menlo" panose="020B0609030804020204" pitchFamily="49" charset="0"/>
              <a:hlinkClick r:id="rId2"/>
            </a:endParaRPr>
          </a:p>
          <a:p>
            <a:pPr marL="114300" indent="0">
              <a:buNone/>
            </a:pPr>
            <a:r>
              <a:rPr lang="en-US" sz="1200" b="0" dirty="0">
                <a:effectLst/>
                <a:latin typeface="Menlo" panose="020B0609030804020204" pitchFamily="49" charset="0"/>
                <a:hlinkClick r:id="rId2"/>
              </a:rPr>
              <a:t>https://github.com/samtari1/Graph_RAG</a:t>
            </a:r>
            <a:endParaRPr lang="en-US" sz="1200" b="0" dirty="0">
              <a:effectLst/>
              <a:latin typeface="Menlo" panose="020B0609030804020204" pitchFamily="49" charset="0"/>
            </a:endParaRPr>
          </a:p>
          <a:p>
            <a:pPr marL="114300" indent="0">
              <a:buNone/>
            </a:pPr>
            <a:endParaRPr lang="en-US" sz="1200" dirty="0">
              <a:latin typeface="Menlo" panose="020B0609030804020204" pitchFamily="49" charset="0"/>
            </a:endParaRPr>
          </a:p>
          <a:p>
            <a:pPr marL="114300" indent="0">
              <a:buNone/>
            </a:pPr>
            <a:r>
              <a:rPr lang="en-US" sz="1200" dirty="0">
                <a:latin typeface="Menlo" panose="020B0609030804020204" pitchFamily="49" charset="0"/>
              </a:rPr>
              <a:t>You can download it by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 executing in your terminal:</a:t>
            </a:r>
          </a:p>
          <a:p>
            <a:pPr marL="114300" indent="0">
              <a:buNone/>
            </a:pP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git clone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https://github.com/samtari1/Graph_RAG.git</a:t>
            </a: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Or</a:t>
            </a:r>
          </a:p>
          <a:p>
            <a:pPr marL="114300" indent="0"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Downloading directly:</a:t>
            </a:r>
          </a:p>
          <a:p>
            <a:pPr marL="114300" indent="0">
              <a:buNone/>
            </a:pP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4CFCC-1E20-A18A-252B-5BD6347F0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7FD70-D02D-D691-27A0-30E2E0048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63" y="2974403"/>
            <a:ext cx="3822831" cy="180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2ACDE-B0CB-8531-B289-28E8712B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33" y="1761293"/>
            <a:ext cx="2918533" cy="6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F2C7-2C76-A39C-4A77-C67EEF5C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D569-94B5-0758-4EFD-E93F77C0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Example (Run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D6F2-23E8-9932-9588-37148ECEA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8A4C7-BD46-3F2D-4022-89AF99CA3ABD}"/>
              </a:ext>
            </a:extLst>
          </p:cNvPr>
          <p:cNvSpPr txBox="1"/>
          <p:nvPr/>
        </p:nvSpPr>
        <p:spPr>
          <a:xfrm>
            <a:off x="366932" y="1354619"/>
            <a:ext cx="235785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With</a:t>
            </a:r>
            <a:r>
              <a:rPr lang="en-US" sz="1100" b="1" dirty="0"/>
              <a:t> </a:t>
            </a:r>
            <a:r>
              <a:rPr lang="en-US" sz="1100" b="1" dirty="0" err="1"/>
              <a:t>Friends.txt</a:t>
            </a:r>
            <a:r>
              <a:rPr lang="en-US" sz="1100" b="1" dirty="0"/>
              <a:t> </a:t>
            </a:r>
            <a:r>
              <a:rPr lang="en-US" sz="1100" dirty="0"/>
              <a:t>in the</a:t>
            </a:r>
            <a:r>
              <a:rPr lang="en-US" sz="1100" b="1" dirty="0"/>
              <a:t> data </a:t>
            </a:r>
            <a:r>
              <a:rPr lang="en-US" sz="1100" dirty="0"/>
              <a:t>folder</a:t>
            </a:r>
          </a:p>
          <a:p>
            <a:endParaRPr lang="en-US" sz="1100" dirty="0"/>
          </a:p>
          <a:p>
            <a:r>
              <a:rPr lang="en-US" sz="1100" dirty="0"/>
              <a:t>Bob is Alice's friend since 2020</a:t>
            </a:r>
          </a:p>
          <a:p>
            <a:r>
              <a:rPr lang="en-US" sz="1100" dirty="0"/>
              <a:t>Alice is Bob's friend since 2020</a:t>
            </a:r>
          </a:p>
          <a:p>
            <a:r>
              <a:rPr lang="en-US" sz="1100" dirty="0"/>
              <a:t>There is a place called Paris</a:t>
            </a:r>
          </a:p>
          <a:p>
            <a:r>
              <a:rPr lang="en-US" sz="1100" dirty="0"/>
              <a:t>Bob lives in Paris since 2018</a:t>
            </a:r>
          </a:p>
          <a:p>
            <a:r>
              <a:rPr lang="en-US" sz="1100" dirty="0"/>
              <a:t>Bob is 25 years old</a:t>
            </a:r>
          </a:p>
          <a:p>
            <a:r>
              <a:rPr lang="en-US" sz="1100" dirty="0"/>
              <a:t>There is a place called London</a:t>
            </a:r>
          </a:p>
          <a:p>
            <a:r>
              <a:rPr lang="en-US" sz="1100" dirty="0"/>
              <a:t>Alice lives London</a:t>
            </a:r>
          </a:p>
          <a:p>
            <a:r>
              <a:rPr lang="en-US" sz="1100" dirty="0"/>
              <a:t>Alice 30 years old</a:t>
            </a:r>
          </a:p>
          <a:p>
            <a:r>
              <a:rPr lang="en-US" sz="1100" dirty="0"/>
              <a:t>Bob is Joe's friend</a:t>
            </a:r>
          </a:p>
          <a:p>
            <a:r>
              <a:rPr lang="en-US" sz="1100" dirty="0"/>
              <a:t>Joe is Bob's friend</a:t>
            </a:r>
          </a:p>
          <a:p>
            <a:r>
              <a:rPr lang="en-US" sz="1100" dirty="0"/>
              <a:t>There is a place called New York</a:t>
            </a:r>
          </a:p>
          <a:p>
            <a:r>
              <a:rPr lang="en-US" sz="1100" dirty="0"/>
              <a:t>Joe lives in New York</a:t>
            </a:r>
          </a:p>
          <a:p>
            <a:r>
              <a:rPr lang="en-US" sz="1100" dirty="0"/>
              <a:t>Joe is 28 years old</a:t>
            </a:r>
          </a:p>
          <a:p>
            <a:r>
              <a:rPr lang="en-US" sz="1100" dirty="0"/>
              <a:t>Bob is Jack's friend</a:t>
            </a:r>
          </a:p>
          <a:p>
            <a:r>
              <a:rPr lang="en-US" sz="1100" dirty="0"/>
              <a:t>Jack is Bob's friend</a:t>
            </a:r>
          </a:p>
          <a:p>
            <a:r>
              <a:rPr lang="en-US" sz="1100" dirty="0"/>
              <a:t>Jack lives in New York</a:t>
            </a:r>
          </a:p>
          <a:p>
            <a:r>
              <a:rPr lang="en-US" sz="1100" dirty="0"/>
              <a:t>Jack is 18 years old</a:t>
            </a:r>
          </a:p>
        </p:txBody>
      </p:sp>
      <p:pic>
        <p:nvPicPr>
          <p:cNvPr id="23" name="Picture 22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B6A5AD96-B3C3-9BB7-625C-795158AF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10" y="1914587"/>
            <a:ext cx="4056522" cy="27838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399515-224F-D13D-F371-6D7A80F53CE6}"/>
              </a:ext>
            </a:extLst>
          </p:cNvPr>
          <p:cNvSpPr txBox="1"/>
          <p:nvPr/>
        </p:nvSpPr>
        <p:spPr>
          <a:xfrm>
            <a:off x="311700" y="985287"/>
            <a:ext cx="26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b="1" i="1" dirty="0" err="1"/>
              <a:t>Graph_OpenAI.ipynb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7864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5371-F8F4-51D4-C476-629378F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AC09-B3F0-8544-EA41-40FD9F66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833D-4CD5-3463-6AD0-F670773FD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A table of chemical values&#10;&#10;Description automatically generated with medium confidence">
            <a:extLst>
              <a:ext uri="{FF2B5EF4-FFF2-40B4-BE49-F238E27FC236}">
                <a16:creationId xmlns:a16="http://schemas.microsoft.com/office/drawing/2014/main" id="{3C91CACE-D747-261F-FDD1-9A96F629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428" y="1721771"/>
            <a:ext cx="2635644" cy="2185077"/>
          </a:xfrm>
          <a:prstGeom prst="rect">
            <a:avLst/>
          </a:prstGeom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15D8B14-8139-67C4-5CEF-E6CDAB0A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" y="1698294"/>
            <a:ext cx="2730740" cy="2237400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36DA93D-524E-0F73-C5A9-4C0F55CB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96" y="1717912"/>
            <a:ext cx="2285523" cy="2217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20E91-0810-F527-03CA-76DE4B9D8205}"/>
              </a:ext>
            </a:extLst>
          </p:cNvPr>
          <p:cNvSpPr txBox="1"/>
          <p:nvPr/>
        </p:nvSpPr>
        <p:spPr>
          <a:xfrm>
            <a:off x="219767" y="1129191"/>
            <a:ext cx="640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data of 4 materials’ phosphorus absorption capacity:</a:t>
            </a:r>
          </a:p>
        </p:txBody>
      </p:sp>
    </p:spTree>
    <p:extLst>
      <p:ext uri="{BB962C8B-B14F-4D97-AF65-F5344CB8AC3E}">
        <p14:creationId xmlns:p14="http://schemas.microsoft.com/office/powerpoint/2010/main" val="9619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822A-8AAF-5D9B-4DD3-8CB15450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99A1-A02F-F1D2-EB06-9432FE5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to Neo4j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8F324-7241-67C0-4E8A-0C6D41A16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41C30-00F0-3B26-4F5F-201F49BF07D0}"/>
              </a:ext>
            </a:extLst>
          </p:cNvPr>
          <p:cNvSpPr txBox="1"/>
          <p:nvPr/>
        </p:nvSpPr>
        <p:spPr>
          <a:xfrm rot="16200000">
            <a:off x="8699984" y="-4259196"/>
            <a:ext cx="673582" cy="1109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m:Materials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'Materials'})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'FCBC'})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'ZCBC'})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lcbc:Material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{name: 'LCBC'})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)-[:PART_OF]-&gt;(m)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49,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7,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(p19:PRemoval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9,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}]-&gt;(p19)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62,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11,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(p29:PRemoval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}]-&gt;(p29)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81,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(p39:PRemoval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}]-&gt;(p39)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48,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137,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(p49:PRemoval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}]-&gt;(p49)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115,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}]-&gt;(p54)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(p55:PRemoval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161,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}]-&gt;(p55)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(p56:PRemoval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100,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}]-&gt;(p56)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(p57:PRemoval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75,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}]-&gt;(p57)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(p58:PRemoval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65,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}]-&gt;(p58)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(p59:PRemoval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50,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}]-&gt;(p59)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(p60:PRemoval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170,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0.5,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}]-&gt;(p60)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(p61:PRemoval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140,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}]-&gt;(p61)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(p62:PRemoval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125,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2,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}]-&gt;(p62)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(p63:PRemoval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120,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3,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}]-&gt;(p63) </a:t>
            </a:r>
          </a:p>
          <a:p>
            <a:endParaRPr lang="en-US" sz="1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(p64:PRemoval {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90,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PRemoval_unit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'mg/g'})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 (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lcbc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)-[:REMOVED {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sorbent_conc_unit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'g/L',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pH: 5,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time: 24,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time_unit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'h',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400,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initial_P_conc_unit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'mg/L' 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}]-&gt;(p64)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784B85-4075-9945-F236-5DF01AE5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059321"/>
            <a:ext cx="4703890" cy="2169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7169B-7EFD-5E0D-C384-36C6DF54CA96}"/>
              </a:ext>
            </a:extLst>
          </p:cNvPr>
          <p:cNvSpPr txBox="1"/>
          <p:nvPr/>
        </p:nvSpPr>
        <p:spPr>
          <a:xfrm>
            <a:off x="326571" y="1103811"/>
            <a:ext cx="283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Cypher code to </a:t>
            </a:r>
          </a:p>
          <a:p>
            <a:r>
              <a:rPr lang="en-US" b="1" dirty="0"/>
              <a:t>Neo4j Browser </a:t>
            </a:r>
            <a:r>
              <a:rPr lang="en-US" dirty="0"/>
              <a:t>and execute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2F12D-F6B5-356C-0611-BA280E93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58" y="2059321"/>
            <a:ext cx="2628900" cy="205105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F0B9DE6-AFC6-0444-EA53-B8B4FFC147CF}"/>
              </a:ext>
            </a:extLst>
          </p:cNvPr>
          <p:cNvSpPr/>
          <p:nvPr/>
        </p:nvSpPr>
        <p:spPr>
          <a:xfrm>
            <a:off x="5254129" y="2756263"/>
            <a:ext cx="267788" cy="4963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0FCF85-250A-61B7-69BD-3626505CACA4}"/>
              </a:ext>
            </a:extLst>
          </p:cNvPr>
          <p:cNvCxnSpPr>
            <a:cxnSpLocks/>
          </p:cNvCxnSpPr>
          <p:nvPr/>
        </p:nvCxnSpPr>
        <p:spPr>
          <a:xfrm flipH="1">
            <a:off x="4511672" y="2131928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ABA5A-A00E-DACD-A392-D007D7C1389A}"/>
              </a:ext>
            </a:extLst>
          </p:cNvPr>
          <p:cNvCxnSpPr/>
          <p:nvPr/>
        </p:nvCxnSpPr>
        <p:spPr>
          <a:xfrm flipH="1">
            <a:off x="2712515" y="1625268"/>
            <a:ext cx="963496" cy="6883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A5CACC-2275-02FB-B098-9642274DBBAD}"/>
              </a:ext>
            </a:extLst>
          </p:cNvPr>
          <p:cNvSpPr txBox="1"/>
          <p:nvPr/>
        </p:nvSpPr>
        <p:spPr>
          <a:xfrm>
            <a:off x="1534500" y="1720066"/>
            <a:ext cx="15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47877-9AC9-B0FA-6C6E-847F094E485D}"/>
              </a:ext>
            </a:extLst>
          </p:cNvPr>
          <p:cNvSpPr txBox="1"/>
          <p:nvPr/>
        </p:nvSpPr>
        <p:spPr>
          <a:xfrm>
            <a:off x="6159927" y="1689989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of the Data</a:t>
            </a:r>
          </a:p>
        </p:txBody>
      </p:sp>
    </p:spTree>
    <p:extLst>
      <p:ext uri="{BB962C8B-B14F-4D97-AF65-F5344CB8AC3E}">
        <p14:creationId xmlns:p14="http://schemas.microsoft.com/office/powerpoint/2010/main" val="20065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9316F-4F43-54B1-66AF-44F09579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EA6E-CC0A-DC11-5966-0C3678F5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Graph using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65AB-162E-A779-3988-DC2F038A1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7867-D0D9-7FCC-A71C-9A99348DD0A0}"/>
              </a:ext>
            </a:extLst>
          </p:cNvPr>
          <p:cNvSpPr txBox="1"/>
          <p:nvPr/>
        </p:nvSpPr>
        <p:spPr>
          <a:xfrm>
            <a:off x="444125" y="1129001"/>
            <a:ext cx="495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unstructured text to structured graph</a:t>
            </a:r>
          </a:p>
          <a:p>
            <a:r>
              <a:rPr lang="en-US" dirty="0"/>
              <a:t>Ask questions using natural language (e.g., English)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AA2EF-FE1D-62BD-08EA-780AA90E696D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3076" name="Picture 4" descr="Category:Neo4j - Wikimedia Commons">
            <a:extLst>
              <a:ext uri="{FF2B5EF4-FFF2-40B4-BE49-F238E27FC236}">
                <a16:creationId xmlns:a16="http://schemas.microsoft.com/office/drawing/2014/main" id="{57CA5609-5F0A-B4F3-3DD3-C43DEFD3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lcome to Jupyter | by Project Jupyter | Jupyter Blog">
            <a:extLst>
              <a:ext uri="{FF2B5EF4-FFF2-40B4-BE49-F238E27FC236}">
                <a16:creationId xmlns:a16="http://schemas.microsoft.com/office/drawing/2014/main" id="{D0771951-F2F0-BE8E-E7DB-39F416A2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47" y="2635433"/>
            <a:ext cx="3660455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9B476-DFF2-838F-9544-61803113DF3C}"/>
              </a:ext>
            </a:extLst>
          </p:cNvPr>
          <p:cNvSpPr txBox="1"/>
          <p:nvPr/>
        </p:nvSpPr>
        <p:spPr>
          <a:xfrm>
            <a:off x="1233892" y="2202418"/>
            <a:ext cx="168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4D08-9E6C-EFC0-9C30-AE8D3FBDBC58}"/>
              </a:ext>
            </a:extLst>
          </p:cNvPr>
          <p:cNvSpPr txBox="1"/>
          <p:nvPr/>
        </p:nvSpPr>
        <p:spPr>
          <a:xfrm>
            <a:off x="5955469" y="2222187"/>
            <a:ext cx="16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Python</a:t>
            </a:r>
          </a:p>
        </p:txBody>
      </p:sp>
    </p:spTree>
    <p:extLst>
      <p:ext uri="{BB962C8B-B14F-4D97-AF65-F5344CB8AC3E}">
        <p14:creationId xmlns:p14="http://schemas.microsoft.com/office/powerpoint/2010/main" val="10058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F412-032E-8975-62F5-B9A2F4C6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C70D-942C-4BEB-CD14-98EC0285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D6CF9-2AA7-3963-32AB-A5D846B41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3C640-2C5B-27A3-65C6-52C12145BFC6}"/>
              </a:ext>
            </a:extLst>
          </p:cNvPr>
          <p:cNvSpPr txBox="1"/>
          <p:nvPr/>
        </p:nvSpPr>
        <p:spPr>
          <a:xfrm>
            <a:off x="417310" y="1098507"/>
            <a:ext cx="494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</a:t>
            </a:r>
            <a:r>
              <a:rPr lang="en-US" dirty="0" err="1"/>
              <a:t>showGraph</a:t>
            </a:r>
            <a:r>
              <a:rPr lang="en-US" dirty="0"/>
              <a:t> block to check the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05C5-F309-2973-1B1F-9B51C5A9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64" y="1467839"/>
            <a:ext cx="47752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E65AC-FC52-086C-93C7-B2B72D5B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06" y="559844"/>
            <a:ext cx="3096584" cy="2484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993F1-11FC-255D-6762-D6DE3093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3710668"/>
            <a:ext cx="28829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E9CEF2-F831-66E9-33F5-19D629B3DB19}"/>
              </a:ext>
            </a:extLst>
          </p:cNvPr>
          <p:cNvSpPr txBox="1"/>
          <p:nvPr/>
        </p:nvSpPr>
        <p:spPr>
          <a:xfrm>
            <a:off x="417310" y="2972004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questions: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E78F8-DFDC-343F-FF4F-E78E62F3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565" y="3341336"/>
            <a:ext cx="2882900" cy="1574800"/>
          </a:xfrm>
          <a:prstGeom prst="rect">
            <a:avLst/>
          </a:prstGeom>
        </p:spPr>
      </p:pic>
      <p:pic>
        <p:nvPicPr>
          <p:cNvPr id="18" name="Picture 1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599849B-A147-EFB6-0C6A-B49D7A57D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95" y="3062452"/>
            <a:ext cx="2539913" cy="20810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1F1B8-7D8A-E8D4-DAB2-EA248239DD4D}"/>
              </a:ext>
            </a:extLst>
          </p:cNvPr>
          <p:cNvCxnSpPr>
            <a:cxnSpLocks/>
          </p:cNvCxnSpPr>
          <p:nvPr/>
        </p:nvCxnSpPr>
        <p:spPr>
          <a:xfrm flipH="1">
            <a:off x="5893802" y="447066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17AB3-EA77-F0F6-9A05-026205F1455F}"/>
              </a:ext>
            </a:extLst>
          </p:cNvPr>
          <p:cNvCxnSpPr>
            <a:cxnSpLocks/>
          </p:cNvCxnSpPr>
          <p:nvPr/>
        </p:nvCxnSpPr>
        <p:spPr>
          <a:xfrm flipH="1">
            <a:off x="8233271" y="445554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09CEB-7BDB-3185-D12A-BAC203BDB402}"/>
              </a:ext>
            </a:extLst>
          </p:cNvPr>
          <p:cNvSpPr txBox="1"/>
          <p:nvPr/>
        </p:nvSpPr>
        <p:spPr>
          <a:xfrm>
            <a:off x="3298272" y="2972004"/>
            <a:ext cx="96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Answer: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44DDB-F91B-1FAA-1A73-6CD785AA2977}"/>
              </a:ext>
            </a:extLst>
          </p:cNvPr>
          <p:cNvSpPr txBox="1"/>
          <p:nvPr/>
        </p:nvSpPr>
        <p:spPr>
          <a:xfrm>
            <a:off x="350818" y="3341336"/>
            <a:ext cx="24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execute this block:</a:t>
            </a:r>
          </a:p>
        </p:txBody>
      </p:sp>
    </p:spTree>
    <p:extLst>
      <p:ext uri="{BB962C8B-B14F-4D97-AF65-F5344CB8AC3E}">
        <p14:creationId xmlns:p14="http://schemas.microsoft.com/office/powerpoint/2010/main" val="225184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9490-38FE-0A46-C128-5F3C060A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B5C3-EA2A-BE7F-6E1A-5A214DA4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with Local LLM instead of OPENAI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5BB01-12D1-C69F-A581-F676054FF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4FC07853-15F4-37B7-E98F-E554C306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op 5 Large Language Models | 2023 - PyCodeMates">
            <a:extLst>
              <a:ext uri="{FF2B5EF4-FFF2-40B4-BE49-F238E27FC236}">
                <a16:creationId xmlns:a16="http://schemas.microsoft.com/office/drawing/2014/main" id="{7B7A04B3-31FE-8BA5-FE2E-35A568C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D050924-6801-2282-011E-330E7A40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6CBCA1C6-A039-CCBB-E8B4-D5CEB1ED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B957B3E4-4C96-ADE0-F360-5298FF5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A3AC8-3FFF-D60D-A291-195F37B6338A}"/>
              </a:ext>
            </a:extLst>
          </p:cNvPr>
          <p:cNvSpPr txBox="1"/>
          <p:nvPr/>
        </p:nvSpPr>
        <p:spPr>
          <a:xfrm>
            <a:off x="3763744" y="257175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6" name="Picture 4" descr="Category:Neo4j - Wikimedia Commons">
            <a:extLst>
              <a:ext uri="{FF2B5EF4-FFF2-40B4-BE49-F238E27FC236}">
                <a16:creationId xmlns:a16="http://schemas.microsoft.com/office/drawing/2014/main" id="{1709B811-9DD1-896F-447C-7B7BF848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2" y="2635433"/>
            <a:ext cx="2626942" cy="9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7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F64F-A56D-E5B7-E9BD-27A9A2ED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059-5384-D8B7-F091-F2FE4859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4E7D0-DBDC-29F2-6311-BF005FE6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018B-9E07-A905-5628-7FEAD696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6F3-C88F-9E50-5882-C904B811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40807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Web App for the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2FB1-2092-5F7C-344C-1CA899F15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09FA6-6879-B60E-2896-25F96D8FF6F2}"/>
              </a:ext>
            </a:extLst>
          </p:cNvPr>
          <p:cNvSpPr txBox="1"/>
          <p:nvPr/>
        </p:nvSpPr>
        <p:spPr>
          <a:xfrm>
            <a:off x="556181" y="1093509"/>
            <a:ext cx="38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 web-based AI-powered chatbot</a:t>
            </a:r>
          </a:p>
        </p:txBody>
      </p:sp>
      <p:pic>
        <p:nvPicPr>
          <p:cNvPr id="7" name="Picture 2" descr="Python - Django - Inspector">
            <a:extLst>
              <a:ext uri="{FF2B5EF4-FFF2-40B4-BE49-F238E27FC236}">
                <a16:creationId xmlns:a16="http://schemas.microsoft.com/office/drawing/2014/main" id="{21C92BBF-DDF8-7671-AFD6-DDD3DC27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46" y="2167790"/>
            <a:ext cx="3364291" cy="11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YouTube logo: a history | Creative Bloq">
            <a:extLst>
              <a:ext uri="{FF2B5EF4-FFF2-40B4-BE49-F238E27FC236}">
                <a16:creationId xmlns:a16="http://schemas.microsoft.com/office/drawing/2014/main" id="{58B8865E-80D7-BF56-45A9-128192AA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65" y="3528598"/>
            <a:ext cx="1331424" cy="74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lama, una inteligencia artificial gratis y sin internet. ⋆ Tech Is Life">
            <a:extLst>
              <a:ext uri="{FF2B5EF4-FFF2-40B4-BE49-F238E27FC236}">
                <a16:creationId xmlns:a16="http://schemas.microsoft.com/office/drawing/2014/main" id="{511BA014-E33C-9A78-C583-1D2B327B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0" y="1947868"/>
            <a:ext cx="3038198" cy="1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5 Large Language Models | 2023 - PyCodeMates">
            <a:extLst>
              <a:ext uri="{FF2B5EF4-FFF2-40B4-BE49-F238E27FC236}">
                <a16:creationId xmlns:a16="http://schemas.microsoft.com/office/drawing/2014/main" id="{BBF0AB81-77EE-C217-4EED-2D54AAAC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92" y="1073281"/>
            <a:ext cx="1409592" cy="7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84398A-BFB1-3C1F-9059-107EE6EC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99" y="3614188"/>
            <a:ext cx="1369733" cy="5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oogle logo - Wikipedia">
            <a:extLst>
              <a:ext uri="{FF2B5EF4-FFF2-40B4-BE49-F238E27FC236}">
                <a16:creationId xmlns:a16="http://schemas.microsoft.com/office/drawing/2014/main" id="{4F2B1FD7-BD8C-56DC-1439-67EB573C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9" y="1880472"/>
            <a:ext cx="109151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nterest Logo Meaning : Unraveling Its Story and Symbolism">
            <a:extLst>
              <a:ext uri="{FF2B5EF4-FFF2-40B4-BE49-F238E27FC236}">
                <a16:creationId xmlns:a16="http://schemas.microsoft.com/office/drawing/2014/main" id="{71541023-71EF-3717-D9A0-D9A40981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213123"/>
            <a:ext cx="1091510" cy="6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ddit Logo, symbol, meaning, history, PNG, brand">
            <a:extLst>
              <a:ext uri="{FF2B5EF4-FFF2-40B4-BE49-F238E27FC236}">
                <a16:creationId xmlns:a16="http://schemas.microsoft.com/office/drawing/2014/main" id="{7D115F09-7115-4C57-D788-CFFA0700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37" y="1597726"/>
            <a:ext cx="800998" cy="4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FCE66EC-1B6C-EAA8-0B11-70F04564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60" y="1690013"/>
            <a:ext cx="1187777" cy="3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stral's open source approach: a breath of fresh air to AI ...">
            <a:extLst>
              <a:ext uri="{FF2B5EF4-FFF2-40B4-BE49-F238E27FC236}">
                <a16:creationId xmlns:a16="http://schemas.microsoft.com/office/drawing/2014/main" id="{CA2CC9FC-3B83-A7E1-A6EC-34D06385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9" y="2202385"/>
            <a:ext cx="1238512" cy="7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9C324-BE6E-BFD4-3709-0776DF577C64}"/>
              </a:ext>
            </a:extLst>
          </p:cNvPr>
          <p:cNvSpPr txBox="1"/>
          <p:nvPr/>
        </p:nvSpPr>
        <p:spPr>
          <a:xfrm>
            <a:off x="4868492" y="2105127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pic>
        <p:nvPicPr>
          <p:cNvPr id="1048" name="Picture 24" descr="GitHub - QwenLM/Qwen: The official repo of Qwen (通义千问 ...">
            <a:extLst>
              <a:ext uri="{FF2B5EF4-FFF2-40B4-BE49-F238E27FC236}">
                <a16:creationId xmlns:a16="http://schemas.microsoft.com/office/drawing/2014/main" id="{28287E2D-6414-8764-77DB-B7BCF185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84" y="3600541"/>
            <a:ext cx="1331424" cy="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92F6-F6F4-EE0F-A04D-384F496A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665-9C2B-FCD4-2A23-76416048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Anaconda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F791-9293-77A0-EBDA-566EA7315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7C43A-8334-AB5B-C08B-CEE6B09C3F0A}"/>
              </a:ext>
            </a:extLst>
          </p:cNvPr>
          <p:cNvSpPr txBox="1"/>
          <p:nvPr/>
        </p:nvSpPr>
        <p:spPr>
          <a:xfrm>
            <a:off x="311700" y="981704"/>
            <a:ext cx="6419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https://docs.anaconda.com/anaconda/install/windows/</a:t>
            </a:r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https://docs.anaconda.com/anaconda/install/mac-os/</a:t>
            </a:r>
          </a:p>
          <a:p>
            <a:r>
              <a:rPr lang="en-US" dirty="0"/>
              <a:t>Linux: </a:t>
            </a:r>
            <a:r>
              <a:rPr lang="en-US" dirty="0">
                <a:hlinkClick r:id="rId3"/>
              </a:rPr>
              <a:t>https://docs.anaconda.com/anaconda/install/linux/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105AA-62E9-D78B-7909-8A32B2C9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3" y="1905034"/>
            <a:ext cx="4339642" cy="31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A6E33-8733-A1D2-960C-9905838A9DBC}"/>
              </a:ext>
            </a:extLst>
          </p:cNvPr>
          <p:cNvSpPr txBox="1"/>
          <p:nvPr/>
        </p:nvSpPr>
        <p:spPr>
          <a:xfrm>
            <a:off x="5063124" y="2499803"/>
            <a:ext cx="3622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Anaconda is an open-source distribution of the Python and R programming languages for data science that simplifies package management and deployment.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6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Folders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1" y="981704"/>
            <a:ext cx="852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Django is </a:t>
            </a:r>
            <a:r>
              <a:rPr lang="en-US" dirty="0"/>
              <a:t>a free, open-source web framework that helps developers build websites quickly and efficiently</a:t>
            </a:r>
            <a:r>
              <a:rPr lang="en-US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</a:p>
          <a:p>
            <a:pPr algn="l"/>
            <a:endParaRPr lang="en-US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Create a Folder </a:t>
            </a:r>
            <a:r>
              <a:rPr lang="en-US" b="1" dirty="0">
                <a:solidFill>
                  <a:srgbClr val="001D35"/>
                </a:solidFill>
                <a:latin typeface="Google Sans"/>
              </a:rPr>
              <a:t>LLM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Google Sans"/>
              </a:rPr>
              <a:t>mkdir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 LLM</a:t>
            </a:r>
          </a:p>
          <a:p>
            <a:pPr algn="l"/>
            <a:endParaRPr lang="en-US" b="0" i="1" dirty="0">
              <a:solidFill>
                <a:srgbClr val="001D35"/>
              </a:solidFill>
              <a:effectLst/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LLM:</a:t>
            </a:r>
          </a:p>
          <a:p>
            <a:pPr algn="l"/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LLM</a:t>
            </a: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Create a folder </a:t>
            </a:r>
            <a:r>
              <a:rPr lang="en-US" b="1" i="0" dirty="0" err="1">
                <a:solidFill>
                  <a:srgbClr val="001D35"/>
                </a:solidFill>
                <a:effectLst/>
                <a:latin typeface="Google Sans"/>
              </a:rPr>
              <a:t>Django_project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:</a:t>
            </a:r>
          </a:p>
          <a:p>
            <a:pPr algn="l"/>
            <a:r>
              <a:rPr lang="en-US" i="1" dirty="0" err="1">
                <a:solidFill>
                  <a:srgbClr val="0070C0"/>
                </a:solidFill>
                <a:latin typeface="Google Sans"/>
              </a:rPr>
              <a:t>mkdir</a:t>
            </a:r>
            <a:r>
              <a:rPr lang="en-US" i="1" dirty="0">
                <a:solidFill>
                  <a:srgbClr val="0070C0"/>
                </a:solidFill>
                <a:latin typeface="Google Sans"/>
              </a:rPr>
              <a:t>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i="1" dirty="0">
              <a:solidFill>
                <a:srgbClr val="001D35"/>
              </a:solidFill>
              <a:latin typeface="Google Sans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Google Sans"/>
              </a:rPr>
              <a:t>Change directory to </a:t>
            </a:r>
            <a:r>
              <a:rPr lang="en-US" dirty="0" err="1">
                <a:solidFill>
                  <a:srgbClr val="001D35"/>
                </a:solidFill>
                <a:latin typeface="Google Sans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:</a:t>
            </a:r>
          </a:p>
          <a:p>
            <a:r>
              <a:rPr lang="en-US" i="1" dirty="0">
                <a:solidFill>
                  <a:srgbClr val="0070C0"/>
                </a:solidFill>
                <a:latin typeface="Google Sans"/>
              </a:rPr>
              <a:t>c</a:t>
            </a:r>
            <a:r>
              <a:rPr lang="en-US" b="0" i="1" dirty="0">
                <a:solidFill>
                  <a:srgbClr val="0070C0"/>
                </a:solidFill>
                <a:effectLst/>
                <a:latin typeface="Google Sans"/>
              </a:rPr>
              <a:t>d </a:t>
            </a:r>
            <a:r>
              <a:rPr lang="en-US" i="1" dirty="0" err="1">
                <a:solidFill>
                  <a:srgbClr val="0070C0"/>
                </a:solidFill>
                <a:latin typeface="Google Sans"/>
              </a:rPr>
              <a:t>Django_project</a:t>
            </a:r>
            <a:endParaRPr lang="en-US" i="1" dirty="0">
              <a:solidFill>
                <a:srgbClr val="0070C0"/>
              </a:solidFill>
              <a:latin typeface="Google Sans"/>
            </a:endParaRPr>
          </a:p>
          <a:p>
            <a:pPr algn="l"/>
            <a:endParaRPr lang="en-US" dirty="0">
              <a:solidFill>
                <a:srgbClr val="001D35"/>
              </a:solidFill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A29B0-C66C-5921-425E-BAFB65A39213}"/>
              </a:ext>
            </a:extLst>
          </p:cNvPr>
          <p:cNvSpPr txBox="1"/>
          <p:nvPr/>
        </p:nvSpPr>
        <p:spPr>
          <a:xfrm>
            <a:off x="4832790" y="4007786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4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640069-EE1C-891F-5497-DC6D87FFBBAC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128F88-708A-ABAB-145F-CEB246B5DEB3}"/>
              </a:ext>
            </a:extLst>
          </p:cNvPr>
          <p:cNvSpPr txBox="1"/>
          <p:nvPr/>
        </p:nvSpPr>
        <p:spPr>
          <a:xfrm>
            <a:off x="435842" y="4178648"/>
            <a:ext cx="435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“(LLM)” at the beginning, </a:t>
            </a:r>
          </a:p>
          <a:p>
            <a:r>
              <a:rPr lang="en-US" dirty="0"/>
              <a:t>it means the LLM environment is activated: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CAEAE-711E-E6F6-55E7-9A7D86A6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12" y="1629431"/>
            <a:ext cx="2681588" cy="121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8F4C6-4310-2707-33DC-0959925C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</p:spTree>
    <p:extLst>
      <p:ext uri="{BB962C8B-B14F-4D97-AF65-F5344CB8AC3E}">
        <p14:creationId xmlns:p14="http://schemas.microsoft.com/office/powerpoint/2010/main" val="172905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–-name LLM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LLM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4FBF6-4990-C151-35DF-1E5297218B2C}"/>
              </a:ext>
            </a:extLst>
          </p:cNvPr>
          <p:cNvSpPr txBox="1"/>
          <p:nvPr/>
        </p:nvSpPr>
        <p:spPr>
          <a:xfrm rot="16200000">
            <a:off x="4128063" y="3733058"/>
            <a:ext cx="528030" cy="1860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1C694-D41E-3DB1-011D-44202DDF28D9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Django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699" y="1128990"/>
            <a:ext cx="5180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folder </a:t>
            </a:r>
            <a:r>
              <a:rPr lang="en-US" b="0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create a project named </a:t>
            </a:r>
            <a:r>
              <a:rPr lang="en-US" b="1" i="1" dirty="0" err="1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dirty="0">
                <a:solidFill>
                  <a:srgbClr val="17161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-admin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ChatbotProject</a:t>
            </a:r>
            <a:r>
              <a:rPr lang="en-US" b="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will be some new files generated under the </a:t>
            </a:r>
            <a:r>
              <a:rPr lang="en-US" dirty="0" err="1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Django_project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folder: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F99AF-B042-B5FD-6C62-8C0F691B457B}"/>
              </a:ext>
            </a:extLst>
          </p:cNvPr>
          <p:cNvSpPr txBox="1"/>
          <p:nvPr/>
        </p:nvSpPr>
        <p:spPr>
          <a:xfrm>
            <a:off x="5715450" y="796727"/>
            <a:ext cx="2855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618EBB6-C78D-C401-AF31-6BC042D9D538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C27A3-7533-CCBF-21AC-5BFA945014FB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E3E8B-B224-E584-4BD2-6473483AFE0C}"/>
              </a:ext>
            </a:extLst>
          </p:cNvPr>
          <p:cNvSpPr txBox="1"/>
          <p:nvPr/>
        </p:nvSpPr>
        <p:spPr>
          <a:xfrm>
            <a:off x="3316366" y="2748493"/>
            <a:ext cx="2855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56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Verify if the Project Works: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1009066"/>
            <a:ext cx="291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</a:rPr>
              <a:t>python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manage.py</a:t>
            </a:r>
            <a:r>
              <a:rPr lang="en-US" i="1" dirty="0">
                <a:solidFill>
                  <a:srgbClr val="0070C0"/>
                </a:solidFill>
                <a:effectLst/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runserver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01C6F-267B-FC35-ED02-C333319BA297}"/>
              </a:ext>
            </a:extLst>
          </p:cNvPr>
          <p:cNvSpPr txBox="1"/>
          <p:nvPr/>
        </p:nvSpPr>
        <p:spPr>
          <a:xfrm>
            <a:off x="311700" y="2352955"/>
            <a:ext cx="471569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browser:</a:t>
            </a:r>
          </a:p>
          <a:p>
            <a:pPr algn="l"/>
            <a:endParaRPr lang="en-US" dirty="0">
              <a:solidFill>
                <a:srgbClr val="1716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see this, congratulations! The project is built successfully!</a:t>
            </a:r>
          </a:p>
          <a:p>
            <a:pPr algn="l"/>
            <a:endParaRPr lang="en-US" dirty="0">
              <a:solidFill>
                <a:srgbClr val="001D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want to exit:</a:t>
            </a:r>
            <a:endParaRPr lang="en-US" sz="11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+ Z (Windows)</a:t>
            </a:r>
          </a:p>
          <a:p>
            <a:pPr algn="l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 + Z (Mac)</a:t>
            </a:r>
          </a:p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leaving it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more convenient for the later development. Just open another terminal to continue. Don’t forget to activate environment.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F89D5-C9A5-1809-C870-96F05E13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01" y="2327475"/>
            <a:ext cx="3804907" cy="2658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AAFF0-42C7-9D17-B097-E1667CA51F88}"/>
              </a:ext>
            </a:extLst>
          </p:cNvPr>
          <p:cNvSpPr txBox="1"/>
          <p:nvPr/>
        </p:nvSpPr>
        <p:spPr>
          <a:xfrm>
            <a:off x="4912570" y="726376"/>
            <a:ext cx="1617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__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├──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C87913D-C197-2710-2B30-7E40E491F02F}"/>
              </a:ext>
            </a:extLst>
          </p:cNvPr>
          <p:cNvSpPr/>
          <p:nvPr/>
        </p:nvSpPr>
        <p:spPr>
          <a:xfrm>
            <a:off x="6271925" y="788562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E554-51CB-6321-84BD-97855574B6D7}"/>
              </a:ext>
            </a:extLst>
          </p:cNvPr>
          <p:cNvSpPr txBox="1"/>
          <p:nvPr/>
        </p:nvSpPr>
        <p:spPr>
          <a:xfrm>
            <a:off x="6474506" y="678171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6D7B5-8ABC-90B2-DF98-66353091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0" y="1714757"/>
            <a:ext cx="3385546" cy="48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C8155-0CFB-DFC3-0F5D-229D5E09658C}"/>
              </a:ext>
            </a:extLst>
          </p:cNvPr>
          <p:cNvSpPr txBox="1"/>
          <p:nvPr/>
        </p:nvSpPr>
        <p:spPr>
          <a:xfrm>
            <a:off x="311700" y="1369738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see:</a:t>
            </a:r>
          </a:p>
        </p:txBody>
      </p:sp>
    </p:spTree>
    <p:extLst>
      <p:ext uri="{BB962C8B-B14F-4D97-AF65-F5344CB8AC3E}">
        <p14:creationId xmlns:p14="http://schemas.microsoft.com/office/powerpoint/2010/main" val="210881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33D0A6-57D9-A478-C6F8-B45F0BD3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 &amp; Install Neo4j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82026-A253-15B9-C73C-BB4E3C8275D5}"/>
              </a:ext>
            </a:extLst>
          </p:cNvPr>
          <p:cNvSpPr txBox="1"/>
          <p:nvPr/>
        </p:nvSpPr>
        <p:spPr>
          <a:xfrm>
            <a:off x="224408" y="934743"/>
            <a:ext cx="3261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https://neo4j.com/download/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B5D68-2202-8620-8F69-071919E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" y="1420743"/>
            <a:ext cx="3113371" cy="1544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9B138B-6A66-98CB-2575-E690BC1D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16" y="1084574"/>
            <a:ext cx="2420568" cy="3578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81B7E-9E0F-5B17-5FAE-9DECD727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03" r="38028" b="14181"/>
          <a:stretch/>
        </p:blipFill>
        <p:spPr>
          <a:xfrm>
            <a:off x="5980384" y="1312222"/>
            <a:ext cx="3153787" cy="166901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65BA2-8EDC-05D6-4C4A-E9536AA35DE2}"/>
              </a:ext>
            </a:extLst>
          </p:cNvPr>
          <p:cNvSpPr/>
          <p:nvPr/>
        </p:nvSpPr>
        <p:spPr>
          <a:xfrm>
            <a:off x="3411622" y="211427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A5F71D9-94AC-FB26-4436-978477613F9E}"/>
              </a:ext>
            </a:extLst>
          </p:cNvPr>
          <p:cNvSpPr/>
          <p:nvPr/>
        </p:nvSpPr>
        <p:spPr>
          <a:xfrm>
            <a:off x="5817678" y="2118317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975D88E-4070-A5F8-C790-F6786D53CE68}"/>
              </a:ext>
            </a:extLst>
          </p:cNvPr>
          <p:cNvSpPr/>
          <p:nvPr/>
        </p:nvSpPr>
        <p:spPr>
          <a:xfrm rot="5400000">
            <a:off x="7346391" y="2952314"/>
            <a:ext cx="162706" cy="48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847B2-1FFF-1B11-804A-B808920ACE73}"/>
              </a:ext>
            </a:extLst>
          </p:cNvPr>
          <p:cNvSpPr txBox="1"/>
          <p:nvPr/>
        </p:nvSpPr>
        <p:spPr>
          <a:xfrm>
            <a:off x="6837230" y="3499060"/>
            <a:ext cx="157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Install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66674-99A2-4EDC-532D-BA836410B233}"/>
              </a:ext>
            </a:extLst>
          </p:cNvPr>
          <p:cNvSpPr txBox="1"/>
          <p:nvPr/>
        </p:nvSpPr>
        <p:spPr>
          <a:xfrm>
            <a:off x="423022" y="2981234"/>
            <a:ext cx="298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will automatically detect your computer’s operations system</a:t>
            </a:r>
          </a:p>
        </p:txBody>
      </p:sp>
    </p:spTree>
    <p:extLst>
      <p:ext uri="{BB962C8B-B14F-4D97-AF65-F5344CB8AC3E}">
        <p14:creationId xmlns:p14="http://schemas.microsoft.com/office/powerpoint/2010/main" val="219228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an App: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A31A-2470-480F-FBD2-45DB95901DA8}"/>
              </a:ext>
            </a:extLst>
          </p:cNvPr>
          <p:cNvSpPr txBox="1"/>
          <p:nvPr/>
        </p:nvSpPr>
        <p:spPr>
          <a:xfrm>
            <a:off x="311700" y="981704"/>
            <a:ext cx="426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manage.py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startapp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ChatbotApp</a:t>
            </a:r>
            <a:r>
              <a:rPr lang="en-US" b="0" i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</a:t>
            </a:r>
            <a:endParaRPr lang="en-US" b="0" i="1" dirty="0">
              <a:solidFill>
                <a:srgbClr val="0070C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FFFB9-C26C-B804-CFE4-5BF5EA8E3CC3}"/>
              </a:ext>
            </a:extLst>
          </p:cNvPr>
          <p:cNvSpPr txBox="1"/>
          <p:nvPr/>
        </p:nvSpPr>
        <p:spPr>
          <a:xfrm>
            <a:off x="5715450" y="796727"/>
            <a:ext cx="2855198" cy="932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LLM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Django_project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E8723D1-0B03-F764-7F80-29634BADA597}"/>
              </a:ext>
            </a:extLst>
          </p:cNvPr>
          <p:cNvSpPr/>
          <p:nvPr/>
        </p:nvSpPr>
        <p:spPr>
          <a:xfrm>
            <a:off x="8149820" y="1220877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C121D-601E-B909-E592-4F4BEE9B3340}"/>
              </a:ext>
            </a:extLst>
          </p:cNvPr>
          <p:cNvSpPr txBox="1"/>
          <p:nvPr/>
        </p:nvSpPr>
        <p:spPr>
          <a:xfrm>
            <a:off x="8352401" y="1110486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B9D4-5A50-8C64-B70B-BE2805D826A7}"/>
              </a:ext>
            </a:extLst>
          </p:cNvPr>
          <p:cNvSpPr txBox="1"/>
          <p:nvPr/>
        </p:nvSpPr>
        <p:spPr>
          <a:xfrm>
            <a:off x="3026729" y="1391319"/>
            <a:ext cx="26887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│   └── __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db.sqlite3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manage.py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A6674-A49A-2775-BED1-09BD25ED7FE2}"/>
              </a:ext>
            </a:extLst>
          </p:cNvPr>
          <p:cNvSpPr txBox="1"/>
          <p:nvPr/>
        </p:nvSpPr>
        <p:spPr>
          <a:xfrm>
            <a:off x="362079" y="1479818"/>
            <a:ext cx="3363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will be a new folder </a:t>
            </a:r>
            <a:r>
              <a:rPr lang="en-US" b="1" i="1" dirty="0" err="1"/>
              <a:t>ChatbotApp</a:t>
            </a:r>
            <a:r>
              <a:rPr lang="en-US" dirty="0"/>
              <a:t> and some files created: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64247-5A09-EF35-2CF0-26BC7A1DD8F8}"/>
              </a:ext>
            </a:extLst>
          </p:cNvPr>
          <p:cNvSpPr txBox="1">
            <a:spLocks/>
          </p:cNvSpPr>
          <p:nvPr/>
        </p:nvSpPr>
        <p:spPr bwMode="auto">
          <a:xfrm>
            <a:off x="187604" y="3074931"/>
            <a:ext cx="5183352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75000" lnSpcReduction="200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Then, 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ChatbotApp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settings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27A50-F7FB-DA11-84A7-A8FD47546EBC}"/>
              </a:ext>
            </a:extLst>
          </p:cNvPr>
          <p:cNvSpPr txBox="1"/>
          <p:nvPr/>
        </p:nvSpPr>
        <p:spPr>
          <a:xfrm>
            <a:off x="311700" y="3515465"/>
            <a:ext cx="631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settings.py</a:t>
            </a:r>
            <a:r>
              <a:rPr lang="en-US" dirty="0"/>
              <a:t> file in </a:t>
            </a:r>
            <a:r>
              <a:rPr lang="en-US" b="1" i="1" dirty="0" err="1"/>
              <a:t>ChatbotProject</a:t>
            </a:r>
            <a:r>
              <a:rPr lang="en-US" dirty="0"/>
              <a:t> folder:</a:t>
            </a:r>
          </a:p>
          <a:p>
            <a:r>
              <a:rPr lang="en-US" dirty="0"/>
              <a:t>Add ‘</a:t>
            </a:r>
            <a:r>
              <a:rPr lang="en-US" dirty="0" err="1"/>
              <a:t>ChatbotApp</a:t>
            </a:r>
            <a:r>
              <a:rPr lang="en-US" dirty="0"/>
              <a:t>’, to INSTALLED_APPS list: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366A6-1F87-206E-AF3C-259D18AA7634}"/>
              </a:ext>
            </a:extLst>
          </p:cNvPr>
          <p:cNvSpPr txBox="1"/>
          <p:nvPr/>
        </p:nvSpPr>
        <p:spPr>
          <a:xfrm>
            <a:off x="5066580" y="3602151"/>
            <a:ext cx="2652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INSTALLED_APPS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django.contrib.admin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django.contrib.auth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django.contrib.contenttypes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django.contrib.sessions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django.contrib.messages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django.contrib.staticfiles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'</a:t>
            </a:r>
            <a:r>
              <a:rPr lang="en-US" sz="800" b="1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ChatbotApp</a:t>
            </a:r>
            <a:r>
              <a:rPr lang="en-US" sz="800" b="1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829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Template for Webpage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244194" y="2890485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</a:t>
            </a:r>
            <a:r>
              <a:rPr lang="en-US" b="1" i="1" dirty="0" err="1"/>
              <a:t>chatbot.html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EC7E6-642C-081B-9801-AF96A65EB845}"/>
              </a:ext>
            </a:extLst>
          </p:cNvPr>
          <p:cNvSpPr txBox="1"/>
          <p:nvPr/>
        </p:nvSpPr>
        <p:spPr>
          <a:xfrm>
            <a:off x="311700" y="3304225"/>
            <a:ext cx="66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&lt;title&gt;LLM Response&lt;/title&gt;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&lt;h1&gt;My Chatbot&lt;/h1&gt;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E9FC7-34E8-8FB6-7F49-AE1A257A5454}"/>
              </a:ext>
            </a:extLst>
          </p:cNvPr>
          <p:cNvSpPr txBox="1"/>
          <p:nvPr/>
        </p:nvSpPr>
        <p:spPr>
          <a:xfrm>
            <a:off x="353910" y="984608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folder </a:t>
            </a:r>
            <a:r>
              <a:rPr lang="en-US" b="1" i="1" dirty="0" err="1"/>
              <a:t>templetes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ChatbotApp</a:t>
            </a:r>
            <a:r>
              <a:rPr lang="en-US" dirty="0"/>
              <a:t> for templates: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0B6EA-8774-FE46-2A68-61B155060306}"/>
              </a:ext>
            </a:extLst>
          </p:cNvPr>
          <p:cNvSpPr txBox="1"/>
          <p:nvPr/>
        </p:nvSpPr>
        <p:spPr>
          <a:xfrm>
            <a:off x="353909" y="1689652"/>
            <a:ext cx="31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create a file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under</a:t>
            </a:r>
            <a:r>
              <a:rPr lang="en-US" b="1" i="1" dirty="0"/>
              <a:t> </a:t>
            </a:r>
            <a:r>
              <a:rPr lang="en-US" b="1" i="1" dirty="0" err="1"/>
              <a:t>templetes</a:t>
            </a:r>
            <a:r>
              <a:rPr lang="en-US" dirty="0"/>
              <a:t> as a template: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0E22D-FBB3-4E91-1E72-3CAE1715EA4C}"/>
              </a:ext>
            </a:extLst>
          </p:cNvPr>
          <p:cNvSpPr txBox="1"/>
          <p:nvPr/>
        </p:nvSpPr>
        <p:spPr>
          <a:xfrm>
            <a:off x="4018143" y="1131382"/>
            <a:ext cx="2014442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───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└── __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__.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│   </a:t>
            </a:r>
            <a:r>
              <a:rPr lang="en-US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</a:t>
            </a:r>
            <a:r>
              <a:rPr lang="en-US" sz="105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chatbot.html</a:t>
            </a:r>
            <a:endParaRPr lang="en-US" sz="105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19B8-BC53-B6C9-B408-CB740FFA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5684D41-3381-3159-105D-278B3EC05A28}"/>
              </a:ext>
            </a:extLst>
          </p:cNvPr>
          <p:cNvSpPr txBox="1">
            <a:spLocks/>
          </p:cNvSpPr>
          <p:nvPr/>
        </p:nvSpPr>
        <p:spPr bwMode="auto">
          <a:xfrm>
            <a:off x="91806" y="959716"/>
            <a:ext cx="4130564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function: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831A8-543B-2FD2-B5F7-141A6DED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6" y="437909"/>
            <a:ext cx="37343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 “Hello World!”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B04A1-2D4E-579E-A4E2-6C3851923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4C507-3596-C08F-C3AA-65D5982589A1}"/>
              </a:ext>
            </a:extLst>
          </p:cNvPr>
          <p:cNvSpPr txBox="1"/>
          <p:nvPr/>
        </p:nvSpPr>
        <p:spPr>
          <a:xfrm>
            <a:off x="120174" y="1271104"/>
            <a:ext cx="461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dirty="0" err="1"/>
              <a:t>views.py</a:t>
            </a:r>
            <a:r>
              <a:rPr lang="en-US" b="1" dirty="0"/>
              <a:t> </a:t>
            </a:r>
            <a:r>
              <a:rPr lang="en-US" dirty="0"/>
              <a:t>file under </a:t>
            </a:r>
            <a:r>
              <a:rPr lang="en-US" b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95244-DFA5-8A2D-7E57-CCB87AACB6BF}"/>
              </a:ext>
            </a:extLst>
          </p:cNvPr>
          <p:cNvSpPr txBox="1"/>
          <p:nvPr/>
        </p:nvSpPr>
        <p:spPr>
          <a:xfrm>
            <a:off x="120174" y="1646616"/>
            <a:ext cx="3579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response = {"response": "Hello World!"}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5549-A37F-7AE2-5366-2CA0FEB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8"/>
          <a:stretch/>
        </p:blipFill>
        <p:spPr>
          <a:xfrm>
            <a:off x="5208701" y="846025"/>
            <a:ext cx="3051820" cy="1725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793DA-0581-3F7F-E0D8-DDDC190C7093}"/>
              </a:ext>
            </a:extLst>
          </p:cNvPr>
          <p:cNvSpPr txBox="1"/>
          <p:nvPr/>
        </p:nvSpPr>
        <p:spPr>
          <a:xfrm>
            <a:off x="60087" y="3178920"/>
            <a:ext cx="2732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path, include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path('', include('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ChatbotApp.urls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')),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DDB89-7C8B-B337-D054-F0741960635E}"/>
              </a:ext>
            </a:extLst>
          </p:cNvPr>
          <p:cNvSpPr txBox="1"/>
          <p:nvPr/>
        </p:nvSpPr>
        <p:spPr>
          <a:xfrm>
            <a:off x="120174" y="2786690"/>
            <a:ext cx="475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urls.py</a:t>
            </a:r>
            <a:r>
              <a:rPr lang="en-US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ChatbotProject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F93DF-5207-EA2A-BFA9-1BB8B22CE347}"/>
              </a:ext>
            </a:extLst>
          </p:cNvPr>
          <p:cNvSpPr txBox="1"/>
          <p:nvPr/>
        </p:nvSpPr>
        <p:spPr>
          <a:xfrm>
            <a:off x="120174" y="4282976"/>
            <a:ext cx="371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django.urls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import path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from . import views</a:t>
            </a:r>
          </a:p>
          <a:p>
            <a:endParaRPr lang="en-US" sz="800" b="1" dirty="0">
              <a:solidFill>
                <a:srgbClr val="9B239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urlpatterns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    path('', 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views.helloFunction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, name='</a:t>
            </a:r>
            <a:r>
              <a:rPr lang="en-US" sz="8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'),</a:t>
            </a:r>
          </a:p>
          <a:p>
            <a:r>
              <a:rPr lang="en-US" sz="8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CA0B9-8759-EEEA-8DC7-780FB193E959}"/>
              </a:ext>
            </a:extLst>
          </p:cNvPr>
          <p:cNvSpPr txBox="1"/>
          <p:nvPr/>
        </p:nvSpPr>
        <p:spPr>
          <a:xfrm>
            <a:off x="60087" y="3913644"/>
            <a:ext cx="451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</a:t>
            </a:r>
            <a:r>
              <a:rPr lang="en-US" b="1" i="1" dirty="0" err="1">
                <a:solidFill>
                  <a:srgbClr val="FF0000"/>
                </a:solidFill>
              </a:rPr>
              <a:t>urls.py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under the </a:t>
            </a:r>
            <a:r>
              <a:rPr lang="en-US" b="1" i="1" dirty="0" err="1"/>
              <a:t>ChatbotApp</a:t>
            </a:r>
            <a:r>
              <a:rPr lang="en-US" b="1" i="1" dirty="0"/>
              <a:t> </a:t>
            </a:r>
            <a:r>
              <a:rPr lang="en-US" dirty="0"/>
              <a:t>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3ADF-56C5-D59C-45D6-4B06EAFD3516}"/>
              </a:ext>
            </a:extLst>
          </p:cNvPr>
          <p:cNvSpPr txBox="1"/>
          <p:nvPr/>
        </p:nvSpPr>
        <p:spPr>
          <a:xfrm>
            <a:off x="4997865" y="2667638"/>
            <a:ext cx="17367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ChatbotProject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wsgi.py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ChatbotApp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migrations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templates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├── </a:t>
            </a:r>
            <a:r>
              <a:rPr lang="en-US" sz="10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endParaRPr 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 └──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D7488F1-E8FF-E59B-E4B5-EC4086F35F3C}"/>
              </a:ext>
            </a:extLst>
          </p:cNvPr>
          <p:cNvSpPr/>
          <p:nvPr/>
        </p:nvSpPr>
        <p:spPr>
          <a:xfrm>
            <a:off x="6095237" y="3228671"/>
            <a:ext cx="242858" cy="148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693BC28A-08BF-0D85-5F20-C8DF1223B1C1}"/>
              </a:ext>
            </a:extLst>
          </p:cNvPr>
          <p:cNvSpPr/>
          <p:nvPr/>
        </p:nvSpPr>
        <p:spPr>
          <a:xfrm>
            <a:off x="6046141" y="4809649"/>
            <a:ext cx="242858" cy="1485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4AAD1-799A-8BF5-3465-B23C4664FC48}"/>
              </a:ext>
            </a:extLst>
          </p:cNvPr>
          <p:cNvSpPr txBox="1"/>
          <p:nvPr/>
        </p:nvSpPr>
        <p:spPr>
          <a:xfrm>
            <a:off x="6336647" y="3118280"/>
            <a:ext cx="235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Connect </a:t>
            </a:r>
            <a:r>
              <a:rPr lang="en-US" sz="1600" b="1" dirty="0">
                <a:solidFill>
                  <a:srgbClr val="0070C0"/>
                </a:solidFill>
              </a:rPr>
              <a:t>Project</a:t>
            </a:r>
            <a:r>
              <a:rPr lang="en-US" sz="1600" dirty="0">
                <a:solidFill>
                  <a:srgbClr val="0070C0"/>
                </a:solidFill>
              </a:rPr>
              <a:t> and </a:t>
            </a:r>
            <a:r>
              <a:rPr lang="en-US" sz="1600" b="1" dirty="0">
                <a:solidFill>
                  <a:srgbClr val="0070C0"/>
                </a:solidFill>
              </a:rPr>
              <a:t>Apps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25127-7350-8DCE-57A3-7E6CED7071D5}"/>
              </a:ext>
            </a:extLst>
          </p:cNvPr>
          <p:cNvSpPr txBox="1"/>
          <p:nvPr/>
        </p:nvSpPr>
        <p:spPr>
          <a:xfrm>
            <a:off x="6336646" y="4693430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Connect </a:t>
            </a:r>
            <a:r>
              <a:rPr lang="en-US" sz="1600" b="1" dirty="0">
                <a:solidFill>
                  <a:srgbClr val="FF0000"/>
                </a:solidFill>
              </a:rPr>
              <a:t>App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E07714-C695-BCE4-D682-C246378CF764}"/>
              </a:ext>
            </a:extLst>
          </p:cNvPr>
          <p:cNvSpPr txBox="1">
            <a:spLocks/>
          </p:cNvSpPr>
          <p:nvPr/>
        </p:nvSpPr>
        <p:spPr bwMode="auto">
          <a:xfrm>
            <a:off x="91806" y="2464854"/>
            <a:ext cx="4219747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7500"/>
          </a:bodyPr>
          <a:lstStyle>
            <a:lvl1pPr lvl="0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lvl="1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lvl="2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lvl="3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lvl="4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lvl="5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lvl="6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lvl="7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lvl="8" algn="ctr" defTabSz="457200" rtl="0" eaLnBrk="1" fontAlgn="base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Connections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027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914400"/>
            <a:ext cx="30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https://ollama.com/download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04117-C508-05ED-63B4-7FED5B6B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14" y="1487100"/>
            <a:ext cx="3614516" cy="2778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C0DD9-15AB-7AF6-42DF-17797E27D0FA}"/>
              </a:ext>
            </a:extLst>
          </p:cNvPr>
          <p:cNvSpPr txBox="1"/>
          <p:nvPr/>
        </p:nvSpPr>
        <p:spPr>
          <a:xfrm>
            <a:off x="869004" y="4552545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might need to open a new terminal</a:t>
            </a:r>
          </a:p>
        </p:txBody>
      </p:sp>
    </p:spTree>
    <p:extLst>
      <p:ext uri="{BB962C8B-B14F-4D97-AF65-F5344CB8AC3E}">
        <p14:creationId xmlns:p14="http://schemas.microsoft.com/office/powerpoint/2010/main" val="8270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 Large Language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11700" y="1017725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ollama</a:t>
            </a:r>
            <a:r>
              <a:rPr lang="en-US" i="1" dirty="0"/>
              <a:t> pull gemma2:2b </a:t>
            </a:r>
          </a:p>
          <a:p>
            <a:r>
              <a:rPr lang="en-US" i="1" dirty="0" err="1"/>
              <a:t>ollama</a:t>
            </a:r>
            <a:r>
              <a:rPr lang="en-US" i="1" dirty="0"/>
              <a:t> run gemma2:2b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5222A-502A-59F5-7BD4-A814BAE7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6" y="1860549"/>
            <a:ext cx="4369428" cy="10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LLM Output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B2DE-A8BE-363A-F48C-F03972AFFD82}"/>
              </a:ext>
            </a:extLst>
          </p:cNvPr>
          <p:cNvSpPr txBox="1"/>
          <p:nvPr/>
        </p:nvSpPr>
        <p:spPr>
          <a:xfrm>
            <a:off x="360796" y="1224999"/>
            <a:ext cx="68055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900" b="0" dirty="0">
              <a:solidFill>
                <a:schemeClr val="accent6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response = LLM("Hello world!")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B9E5-7915-1E59-79C3-44341FC8574A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3C95E-7A49-1ED6-3498-B6DD0178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5" r="17871" b="1787"/>
          <a:stretch/>
        </p:blipFill>
        <p:spPr>
          <a:xfrm>
            <a:off x="4431921" y="2689436"/>
            <a:ext cx="3765042" cy="2170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1302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F31B4-9421-80E6-50DC-84C9C10B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BA54-A48A-C62E-3F5F-4CA2C48F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Chatbot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96098-742F-09DC-6094-32264D0AB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17103-7711-940A-D45E-B2169FABB1AD}"/>
              </a:ext>
            </a:extLst>
          </p:cNvPr>
          <p:cNvSpPr txBox="1"/>
          <p:nvPr/>
        </p:nvSpPr>
        <p:spPr>
          <a:xfrm>
            <a:off x="360796" y="1224999"/>
            <a:ext cx="68055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5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5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9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9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', response)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9EC12-49F8-CE30-A9F8-BE6786297AC2}"/>
              </a:ext>
            </a:extLst>
          </p:cNvPr>
          <p:cNvSpPr txBox="1"/>
          <p:nvPr/>
        </p:nvSpPr>
        <p:spPr>
          <a:xfrm>
            <a:off x="311700" y="91440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128C5-F3B9-1671-75F7-70BE8A1E1F9E}"/>
              </a:ext>
            </a:extLst>
          </p:cNvPr>
          <p:cNvSpPr txBox="1"/>
          <p:nvPr/>
        </p:nvSpPr>
        <p:spPr>
          <a:xfrm>
            <a:off x="256467" y="2833587"/>
            <a:ext cx="401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chatbot.html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/>
              <a:t>templates</a:t>
            </a:r>
            <a:r>
              <a:rPr lang="en-US" dirty="0"/>
              <a:t> folder: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F4314-70ED-72AD-8964-304230F903B0}"/>
              </a:ext>
            </a:extLst>
          </p:cNvPr>
          <p:cNvSpPr txBox="1"/>
          <p:nvPr/>
        </p:nvSpPr>
        <p:spPr>
          <a:xfrm>
            <a:off x="373640" y="3406440"/>
            <a:ext cx="45464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&lt;h1&gt;My Chatbot&lt;/h1&gt;</a:t>
            </a:r>
          </a:p>
          <a:p>
            <a:r>
              <a:rPr lang="en-US" sz="500" dirty="0"/>
              <a:t>        &lt;p&gt;{{ response }}&lt;/p&gt;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&lt;form method="GET" action="{% </a:t>
            </a:r>
            <a:r>
              <a:rPr lang="en-US" sz="1000" dirty="0" err="1">
                <a:solidFill>
                  <a:schemeClr val="accent6"/>
                </a:solidFill>
              </a:rPr>
              <a:t>url</a:t>
            </a:r>
            <a:r>
              <a:rPr lang="en-US" sz="1000" dirty="0">
                <a:solidFill>
                  <a:schemeClr val="accent6"/>
                </a:solidFill>
              </a:rPr>
              <a:t> '</a:t>
            </a:r>
            <a:r>
              <a:rPr lang="en-US" sz="1000" dirty="0" err="1">
                <a:solidFill>
                  <a:schemeClr val="accent6"/>
                </a:solidFill>
              </a:rPr>
              <a:t>helloFunction</a:t>
            </a:r>
            <a:r>
              <a:rPr lang="en-US" sz="1000" dirty="0">
                <a:solidFill>
                  <a:schemeClr val="accent6"/>
                </a:solidFill>
              </a:rPr>
              <a:t>' %}"&gt;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&lt;label for="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"&gt;Enter your query:&lt;/label&gt;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&lt;input type="text" name="</a:t>
            </a:r>
            <a:r>
              <a:rPr lang="en-US" sz="1000" dirty="0" err="1">
                <a:solidFill>
                  <a:schemeClr val="accent6"/>
                </a:solidFill>
              </a:rPr>
              <a:t>userInput</a:t>
            </a:r>
            <a:r>
              <a:rPr lang="en-US" sz="1000" dirty="0">
                <a:solidFill>
                  <a:schemeClr val="accent6"/>
                </a:solidFill>
              </a:rPr>
              <a:t>" placeholder="Chat with me" required&gt;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    &lt;button type="submit"&gt;Submit&lt;/button&gt;</a:t>
            </a:r>
          </a:p>
          <a:p>
            <a:r>
              <a:rPr lang="en-US" sz="10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93FBB-5F3E-25B7-FA28-C72CA934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94" r="6608"/>
          <a:stretch/>
        </p:blipFill>
        <p:spPr>
          <a:xfrm>
            <a:off x="4793306" y="2102652"/>
            <a:ext cx="4019001" cy="210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132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Chat with Your 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93A07-35C7-7936-C466-A6C223B2DAB4}"/>
              </a:ext>
            </a:extLst>
          </p:cNvPr>
          <p:cNvSpPr txBox="1"/>
          <p:nvPr/>
        </p:nvSpPr>
        <p:spPr>
          <a:xfrm>
            <a:off x="437958" y="917395"/>
            <a:ext cx="460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documents to customize the chatbot</a:t>
            </a:r>
          </a:p>
          <a:p>
            <a:r>
              <a:rPr lang="en-US" dirty="0"/>
              <a:t>Create a new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92A9D-5A39-0F95-29E0-E7858AB5970A}"/>
              </a:ext>
            </a:extLst>
          </p:cNvPr>
          <p:cNvSpPr txBox="1"/>
          <p:nvPr/>
        </p:nvSpPr>
        <p:spPr>
          <a:xfrm>
            <a:off x="249439" y="1840125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025A7-C2D5-BF2E-6843-BC4E0C1E1CF6}"/>
              </a:ext>
            </a:extLst>
          </p:cNvPr>
          <p:cNvSpPr txBox="1"/>
          <p:nvPr/>
        </p:nvSpPr>
        <p:spPr>
          <a:xfrm>
            <a:off x="313562" y="2210169"/>
            <a:ext cx="34692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&lt;!DOCTYPE html&gt;</a:t>
            </a:r>
          </a:p>
          <a:p>
            <a:r>
              <a:rPr lang="en-US" sz="500" dirty="0"/>
              <a:t>&lt;html&gt;</a:t>
            </a:r>
          </a:p>
          <a:p>
            <a:r>
              <a:rPr lang="en-US" sz="500" dirty="0"/>
              <a:t>&lt;head&gt;</a:t>
            </a:r>
          </a:p>
          <a:p>
            <a:r>
              <a:rPr lang="en-US" sz="500" dirty="0"/>
              <a:t>    &lt;title&gt;LLM Response&lt;/title&gt;</a:t>
            </a:r>
          </a:p>
          <a:p>
            <a:r>
              <a:rPr lang="en-US" sz="500" dirty="0"/>
              <a:t>&lt;/head&gt;</a:t>
            </a:r>
          </a:p>
          <a:p>
            <a:r>
              <a:rPr lang="en-US" sz="500" dirty="0"/>
              <a:t>&lt;body style="height: 100%; margin: 0; display: flex; justify-content: center; align-items: center;"&gt;</a:t>
            </a:r>
          </a:p>
          <a:p>
            <a:r>
              <a:rPr lang="en-US" sz="500" dirty="0"/>
              <a:t>    &lt;div style="text-align: center;"&gt;</a:t>
            </a:r>
          </a:p>
          <a:p>
            <a:r>
              <a:rPr lang="en-US" sz="500" dirty="0"/>
              <a:t>        &lt;h1&gt;Custom Chatbot&lt;/h1&gt;</a:t>
            </a:r>
          </a:p>
          <a:p>
            <a:r>
              <a:rPr lang="en-US" sz="500" dirty="0"/>
              <a:t>        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&lt;h2&gt;Train Chatbot&lt;/h2&gt;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action="/upload" </a:t>
            </a:r>
            <a:r>
              <a:rPr lang="en-US" sz="800" dirty="0" err="1">
                <a:solidFill>
                  <a:schemeClr val="accent6"/>
                </a:solidFill>
              </a:rPr>
              <a:t>enctype</a:t>
            </a:r>
            <a:r>
              <a:rPr lang="en-US" sz="800" dirty="0">
                <a:solidFill>
                  <a:schemeClr val="accent6"/>
                </a:solidFill>
              </a:rPr>
              <a:t>="multipart/form-data"&gt;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&lt;label for="file"&gt;Choose files to upload:&lt;/label&gt;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&lt;input type="file" id="file" name="files[]" multiple required&gt;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type="submit"&gt;Upload&lt;/button&gt;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</a:t>
            </a:r>
            <a:r>
              <a:rPr lang="en-US" sz="800" dirty="0" err="1">
                <a:solidFill>
                  <a:schemeClr val="accent6"/>
                </a:solidFill>
              </a:rPr>
              <a:t>br</a:t>
            </a:r>
            <a:r>
              <a:rPr lang="en-US" sz="800" dirty="0">
                <a:solidFill>
                  <a:schemeClr val="accent6"/>
                </a:solidFill>
              </a:rPr>
              <a:t> /&gt;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&lt;form method="POST" action="/train"&gt;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{% </a:t>
            </a:r>
            <a:r>
              <a:rPr lang="en-US" sz="800" dirty="0" err="1">
                <a:solidFill>
                  <a:schemeClr val="accent6"/>
                </a:solidFill>
              </a:rPr>
              <a:t>csrf_token</a:t>
            </a:r>
            <a:r>
              <a:rPr lang="en-US" sz="800" dirty="0">
                <a:solidFill>
                  <a:schemeClr val="accent6"/>
                </a:solidFill>
              </a:rPr>
              <a:t> %}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    &lt;button type="submit"&gt;Train Chatbot&lt;/button&gt; {{ alert }}</a:t>
            </a:r>
          </a:p>
          <a:p>
            <a:r>
              <a:rPr lang="en-US" sz="800" dirty="0">
                <a:solidFill>
                  <a:schemeClr val="accent6"/>
                </a:solidFill>
              </a:rPr>
              <a:t>        &lt;/form&gt;</a:t>
            </a:r>
          </a:p>
          <a:p>
            <a:r>
              <a:rPr lang="en-US" sz="500" dirty="0"/>
              <a:t>        &lt;p&gt;{{ response }}&lt;/p&gt; </a:t>
            </a:r>
          </a:p>
          <a:p>
            <a:r>
              <a:rPr lang="en-US" sz="500" dirty="0"/>
              <a:t>        &lt;form method="GET" action="{% </a:t>
            </a:r>
            <a:r>
              <a:rPr lang="en-US" sz="500" dirty="0" err="1"/>
              <a:t>url</a:t>
            </a:r>
            <a:r>
              <a:rPr lang="en-US" sz="500" dirty="0"/>
              <a:t> '</a:t>
            </a:r>
            <a:r>
              <a:rPr lang="en-US" sz="500" dirty="0" err="1"/>
              <a:t>customChatbot</a:t>
            </a:r>
            <a:r>
              <a:rPr lang="en-US" sz="500" dirty="0"/>
              <a:t>' %}"&gt;</a:t>
            </a:r>
          </a:p>
          <a:p>
            <a:r>
              <a:rPr lang="en-US" sz="500" dirty="0"/>
              <a:t>            &lt;label for="</a:t>
            </a:r>
            <a:r>
              <a:rPr lang="en-US" sz="500" dirty="0" err="1"/>
              <a:t>userInput</a:t>
            </a:r>
            <a:r>
              <a:rPr lang="en-US" sz="500" dirty="0"/>
              <a:t>"&gt;Enter your query:&lt;/label&gt;</a:t>
            </a:r>
          </a:p>
          <a:p>
            <a:r>
              <a:rPr lang="en-US" sz="500" dirty="0"/>
              <a:t>            &lt;input type="text" name="</a:t>
            </a:r>
            <a:r>
              <a:rPr lang="en-US" sz="500" dirty="0" err="1"/>
              <a:t>userInput</a:t>
            </a:r>
            <a:r>
              <a:rPr lang="en-US" sz="500" dirty="0"/>
              <a:t>" placeholder="Chat with me" required&gt;</a:t>
            </a:r>
          </a:p>
          <a:p>
            <a:r>
              <a:rPr lang="en-US" sz="500" dirty="0"/>
              <a:t>            &lt;button type="submit"&gt;Submit&lt;/button&gt;</a:t>
            </a:r>
          </a:p>
          <a:p>
            <a:r>
              <a:rPr lang="en-US" sz="500" dirty="0"/>
              <a:t>        &lt;/form&gt;</a:t>
            </a:r>
          </a:p>
          <a:p>
            <a:r>
              <a:rPr lang="en-US" sz="500" dirty="0"/>
              <a:t>    &lt;/div&gt;</a:t>
            </a:r>
          </a:p>
          <a:p>
            <a:r>
              <a:rPr lang="en-US" sz="500" dirty="0"/>
              <a:t>&lt;/body&gt;</a:t>
            </a:r>
          </a:p>
          <a:p>
            <a:r>
              <a:rPr lang="en-US" sz="500" dirty="0"/>
              <a:t>&lt;/html&gt;</a:t>
            </a:r>
          </a:p>
          <a:p>
            <a:endParaRPr lang="en-US" sz="500" dirty="0"/>
          </a:p>
          <a:p>
            <a:endParaRPr lang="en-US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FCD40-7305-A27A-E39B-6DDD828AF7C0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2878-ABD1-2AE6-367A-C20CDCE7B4DF}"/>
              </a:ext>
            </a:extLst>
          </p:cNvPr>
          <p:cNvSpPr txBox="1"/>
          <p:nvPr/>
        </p:nvSpPr>
        <p:spPr>
          <a:xfrm rot="16200000">
            <a:off x="4707941" y="1875820"/>
            <a:ext cx="676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render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FAISS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 requests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import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'gemma2:2b'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LLM(prompt):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messages=[{'role': 'user', 'content': prompt}])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response['message']['content']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LLM(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Check if the FAISS index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  # Add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index.faiss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' to path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exists, proceed with the RAG function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the FAISS index does not exist, prompt the user to train the chatbot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response = "Please train the chatbot first."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{"response": response}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== 'POST' and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Get the list of uploaded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('files[]')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Define the base directory where files will be saved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'data')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Ensure the 'data' directory exists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not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Process each file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for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uploaded_file.name)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# Save the file to the 'data'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'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+') as destination: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for chunk in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f'File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"{uploaded_file.name}" uploaded successfully!')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Return a response indicating success for all files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{'response':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else: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If no files were uploaded, return an error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alert = {'error': 'No files uploaded.'}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render(request, 'customChatbot.html', alert)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RAG(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local model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Load the FAISS index with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set to 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FAISS_PATH,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Set up the query prompt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prompt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Answer the following question only based on the given context: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{context}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&lt;/context&gt;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Question: {input}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""")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Retrieve context from vector store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retriever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Perform the query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({"input":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print(":::QUERY RESPONSE:::")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print(response["answer"])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response["answer"]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 train(request):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({'status': 'success'})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Load documents from a local directory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loader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(DATA_PATH, glob="*.pdf",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documents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documents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Split documents into manageable chunks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=300,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=100,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=True,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chunks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f"Split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(documents)} documents into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chunks.")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return chunks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def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# Clear out the database first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if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embeddings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print(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f"Saved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(chunks)} chunks to {FAISS_PATH} using FAISS.")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# Dynamically point to the 'data' folder in the same directory as this script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BASE_DIR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FAISS_PATH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DATA_PATH =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(BASE_DIR, "data")</a:t>
            </a:r>
          </a:p>
          <a:p>
            <a:endParaRPr lang="en-US" sz="1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response = {'response': "Chatbot trained successfully!"}</a:t>
            </a:r>
          </a:p>
          <a:p>
            <a:r>
              <a:rPr lang="en-US" sz="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return render(request, 'customChatbot.html', response)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77167-9694-62C7-5184-418E19A059B8}"/>
              </a:ext>
            </a:extLst>
          </p:cNvPr>
          <p:cNvSpPr txBox="1"/>
          <p:nvPr/>
        </p:nvSpPr>
        <p:spPr>
          <a:xfrm>
            <a:off x="3749378" y="3411636"/>
            <a:ext cx="444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urls.py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FB405-8F68-F832-EC68-3E2FE4C39F97}"/>
              </a:ext>
            </a:extLst>
          </p:cNvPr>
          <p:cNvSpPr txBox="1"/>
          <p:nvPr/>
        </p:nvSpPr>
        <p:spPr>
          <a:xfrm>
            <a:off x="3782781" y="3748731"/>
            <a:ext cx="359425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from </a:t>
            </a:r>
            <a:r>
              <a:rPr lang="en-US" sz="900" dirty="0" err="1"/>
              <a:t>django.urls</a:t>
            </a:r>
            <a:r>
              <a:rPr lang="en-US" sz="900" dirty="0"/>
              <a:t> import path</a:t>
            </a:r>
          </a:p>
          <a:p>
            <a:r>
              <a:rPr lang="en-US" sz="900" dirty="0"/>
              <a:t>from . import views</a:t>
            </a:r>
          </a:p>
          <a:p>
            <a:endParaRPr lang="en-US" sz="900" dirty="0"/>
          </a:p>
          <a:p>
            <a:r>
              <a:rPr lang="en-US" sz="900" dirty="0" err="1"/>
              <a:t>urlpatterns</a:t>
            </a:r>
            <a:r>
              <a:rPr lang="en-US" sz="900" dirty="0"/>
              <a:t> = [</a:t>
            </a:r>
          </a:p>
          <a:p>
            <a:r>
              <a:rPr lang="en-US" sz="900" dirty="0"/>
              <a:t>    path('', </a:t>
            </a:r>
            <a:r>
              <a:rPr lang="en-US" sz="900" dirty="0" err="1"/>
              <a:t>views.helloFunction</a:t>
            </a:r>
            <a:r>
              <a:rPr lang="en-US" sz="900" dirty="0"/>
              <a:t>, name='</a:t>
            </a:r>
            <a:r>
              <a:rPr lang="en-US" sz="900" dirty="0" err="1"/>
              <a:t>helloFunction</a:t>
            </a:r>
            <a:r>
              <a:rPr lang="en-US" sz="900" dirty="0"/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', </a:t>
            </a:r>
            <a:r>
              <a:rPr lang="en-US" sz="900" dirty="0" err="1">
                <a:solidFill>
                  <a:schemeClr val="accent6"/>
                </a:solidFill>
              </a:rPr>
              <a:t>views.customChatbot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customChatbot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path('upload', </a:t>
            </a:r>
            <a:r>
              <a:rPr lang="en-US" sz="900" dirty="0" err="1">
                <a:solidFill>
                  <a:schemeClr val="accent6"/>
                </a:solidFill>
              </a:rPr>
              <a:t>views.upload_files</a:t>
            </a:r>
            <a:r>
              <a:rPr lang="en-US" sz="900" dirty="0">
                <a:solidFill>
                  <a:schemeClr val="accent6"/>
                </a:solidFill>
              </a:rPr>
              <a:t>, name='</a:t>
            </a:r>
            <a:r>
              <a:rPr lang="en-US" sz="900" dirty="0" err="1">
                <a:solidFill>
                  <a:schemeClr val="accent6"/>
                </a:solidFill>
              </a:rPr>
              <a:t>upload_files</a:t>
            </a:r>
            <a:r>
              <a:rPr lang="en-US" sz="900" dirty="0">
                <a:solidFill>
                  <a:schemeClr val="accent6"/>
                </a:solidFill>
              </a:rPr>
              <a:t>'),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    path('train', </a:t>
            </a:r>
            <a:r>
              <a:rPr lang="en-US" sz="900" dirty="0" err="1">
                <a:solidFill>
                  <a:schemeClr val="accent6"/>
                </a:solidFill>
              </a:rPr>
              <a:t>views.train</a:t>
            </a:r>
            <a:r>
              <a:rPr lang="en-US" sz="900" dirty="0">
                <a:solidFill>
                  <a:schemeClr val="accent6"/>
                </a:solidFill>
              </a:rPr>
              <a:t>, name='train'),</a:t>
            </a:r>
          </a:p>
          <a:p>
            <a:r>
              <a:rPr lang="en-US" sz="900" dirty="0"/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270793-B9E4-763A-28E4-3D854BCF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81" y="616344"/>
            <a:ext cx="3254641" cy="1457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EE1D73-DFAE-B6CA-3B33-7409B74638D0}"/>
              </a:ext>
            </a:extLst>
          </p:cNvPr>
          <p:cNvSpPr txBox="1"/>
          <p:nvPr/>
        </p:nvSpPr>
        <p:spPr>
          <a:xfrm>
            <a:off x="3749378" y="2167940"/>
            <a:ext cx="460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</a:t>
            </a:r>
            <a:r>
              <a:rPr lang="en-US" b="1" i="1" dirty="0" err="1"/>
              <a:t>views.py</a:t>
            </a:r>
            <a:r>
              <a:rPr lang="en-US" b="1" i="1" dirty="0"/>
              <a:t> </a:t>
            </a:r>
            <a:r>
              <a:rPr lang="en-US" dirty="0"/>
              <a:t>file under </a:t>
            </a:r>
            <a:r>
              <a:rPr lang="en-US" b="1" i="1" dirty="0" err="1"/>
              <a:t>ChatbotApp</a:t>
            </a:r>
            <a:r>
              <a:rPr lang="en-US" dirty="0"/>
              <a:t> folder:</a:t>
            </a:r>
          </a:p>
        </p:txBody>
      </p:sp>
    </p:spTree>
    <p:extLst>
      <p:ext uri="{BB962C8B-B14F-4D97-AF65-F5344CB8AC3E}">
        <p14:creationId xmlns:p14="http://schemas.microsoft.com/office/powerpoint/2010/main" val="282357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ACB9-73C9-D4A4-F95E-CBE85C4B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841D-A0E9-B606-97A2-2DDE1840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63C0-5AD3-96A1-AAC6-BF2203F7B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C8327-122F-92EB-6419-2BB521C67983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customChatbot.html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A50CB-C5F6-4EF1-055A-01F24A0C6955}"/>
              </a:ext>
            </a:extLst>
          </p:cNvPr>
          <p:cNvSpPr txBox="1"/>
          <p:nvPr/>
        </p:nvSpPr>
        <p:spPr>
          <a:xfrm>
            <a:off x="244194" y="167406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dirty="0" err="1"/>
              <a:t>customChatbot.html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ADA87-09D2-7DC1-486B-8B891DA62237}"/>
              </a:ext>
            </a:extLst>
          </p:cNvPr>
          <p:cNvSpPr txBox="1"/>
          <p:nvPr/>
        </p:nvSpPr>
        <p:spPr>
          <a:xfrm rot="16200000">
            <a:off x="1642585" y="555813"/>
            <a:ext cx="10567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&lt;!DOCTYPE html&gt;</a:t>
            </a:r>
          </a:p>
          <a:p>
            <a:r>
              <a:rPr lang="en-US" sz="200" dirty="0"/>
              <a:t>&lt;html lang="</a:t>
            </a:r>
            <a:r>
              <a:rPr lang="en-US" sz="200" dirty="0" err="1"/>
              <a:t>en</a:t>
            </a:r>
            <a:r>
              <a:rPr lang="en-US" sz="200" dirty="0"/>
              <a:t>"&gt;</a:t>
            </a:r>
          </a:p>
          <a:p>
            <a:r>
              <a:rPr lang="en-US" sz="200" dirty="0"/>
              <a:t>&lt;head&gt;</a:t>
            </a:r>
          </a:p>
          <a:p>
            <a:r>
              <a:rPr lang="en-US" sz="200" dirty="0"/>
              <a:t>    &lt;meta charset="UTF-8"&gt;</a:t>
            </a:r>
          </a:p>
          <a:p>
            <a:r>
              <a:rPr lang="en-US" sz="200" dirty="0"/>
              <a:t>    &lt;meta name="viewport" content="width=device-width, initial-scale=1.0"&gt;</a:t>
            </a:r>
          </a:p>
          <a:p>
            <a:r>
              <a:rPr lang="en-US" sz="200" dirty="0"/>
              <a:t>    &lt;title&gt;LLM Response&lt;/title&gt;</a:t>
            </a:r>
          </a:p>
          <a:p>
            <a:r>
              <a:rPr lang="en-US" sz="200" dirty="0"/>
              <a:t>    &lt;style&gt;</a:t>
            </a:r>
          </a:p>
          <a:p>
            <a:r>
              <a:rPr lang="en-US" sz="200" dirty="0"/>
              <a:t>        :root {</a:t>
            </a:r>
          </a:p>
          <a:p>
            <a:r>
              <a:rPr lang="en-US" sz="200" dirty="0"/>
              <a:t>            --primary-color: #2575fc;</a:t>
            </a:r>
          </a:p>
          <a:p>
            <a:r>
              <a:rPr lang="en-US" sz="200" dirty="0"/>
              <a:t>            --secondary-color: #6a11cb;</a:t>
            </a:r>
          </a:p>
          <a:p>
            <a:r>
              <a:rPr lang="en-US" sz="200" dirty="0"/>
              <a:t>            --background-gradient: linear-gradient(to right, #6a11cb, #2575fc);</a:t>
            </a:r>
          </a:p>
          <a:p>
            <a:r>
              <a:rPr lang="en-US" sz="200" dirty="0"/>
              <a:t>            --text-color: #333;</a:t>
            </a:r>
          </a:p>
          <a:p>
            <a:r>
              <a:rPr lang="en-US" sz="200" dirty="0"/>
              <a:t>            --button-color: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--button-hover-</a:t>
            </a:r>
            <a:r>
              <a:rPr lang="en-US" sz="200" dirty="0" err="1"/>
              <a:t>bg</a:t>
            </a:r>
            <a:r>
              <a:rPr lang="en-US" sz="200" dirty="0"/>
              <a:t>: #4c9fff;</a:t>
            </a:r>
          </a:p>
          <a:p>
            <a:r>
              <a:rPr lang="en-US" sz="200" dirty="0"/>
              <a:t>            --input-border: #</a:t>
            </a:r>
            <a:r>
              <a:rPr lang="en-US" sz="200" dirty="0" err="1"/>
              <a:t>ddd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--border-radius: 8px;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* {</a:t>
            </a:r>
          </a:p>
          <a:p>
            <a:r>
              <a:rPr lang="en-US" sz="200" dirty="0"/>
              <a:t>            box-sizing: border-box;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body {</a:t>
            </a:r>
          </a:p>
          <a:p>
            <a:r>
              <a:rPr lang="en-US" sz="200" dirty="0"/>
              <a:t>            height: 100vh;</a:t>
            </a:r>
          </a:p>
          <a:p>
            <a:r>
              <a:rPr lang="en-US" sz="200" dirty="0"/>
              <a:t>            margin: 0;</a:t>
            </a:r>
          </a:p>
          <a:p>
            <a:r>
              <a:rPr lang="en-US" sz="200" dirty="0"/>
              <a:t>            font-family: 'Arial', sans-serif;</a:t>
            </a:r>
          </a:p>
          <a:p>
            <a:r>
              <a:rPr lang="en-US" sz="200" dirty="0"/>
              <a:t>            display: flex;</a:t>
            </a:r>
          </a:p>
          <a:p>
            <a:r>
              <a:rPr lang="en-US" sz="200" dirty="0"/>
              <a:t>            justify-content: center;</a:t>
            </a:r>
          </a:p>
          <a:p>
            <a:r>
              <a:rPr lang="en-US" sz="200" dirty="0"/>
              <a:t>            align-items: center;</a:t>
            </a:r>
          </a:p>
          <a:p>
            <a:r>
              <a:rPr lang="en-US" sz="200" dirty="0"/>
              <a:t>            background: var(--background-gradient);</a:t>
            </a:r>
          </a:p>
          <a:p>
            <a:r>
              <a:rPr lang="en-US" sz="200" dirty="0"/>
              <a:t>            color: var(--text-color);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.container {</a:t>
            </a:r>
          </a:p>
          <a:p>
            <a:r>
              <a:rPr lang="en-US" sz="200" dirty="0"/>
              <a:t>            background-color: #</a:t>
            </a:r>
            <a:r>
              <a:rPr lang="en-US" sz="200" dirty="0" err="1"/>
              <a:t>fff</a:t>
            </a:r>
            <a:r>
              <a:rPr lang="en-US" sz="200" dirty="0"/>
              <a:t>;</a:t>
            </a:r>
          </a:p>
          <a:p>
            <a:r>
              <a:rPr lang="en-US" sz="200" dirty="0"/>
              <a:t>            padding: 2rem;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0 4px 10px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max-width: 500px;</a:t>
            </a:r>
          </a:p>
          <a:p>
            <a:r>
              <a:rPr lang="en-US" sz="200" dirty="0"/>
              <a:t>            text-align: center;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h1 {</a:t>
            </a:r>
          </a:p>
          <a:p>
            <a:r>
              <a:rPr lang="en-US" sz="200" dirty="0"/>
              <a:t>            font-size: 2rem;</a:t>
            </a:r>
          </a:p>
          <a:p>
            <a:r>
              <a:rPr lang="en-US" sz="200" dirty="0"/>
              <a:t>            color: var(--primary-color);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h2 {</a:t>
            </a:r>
          </a:p>
          <a:p>
            <a:r>
              <a:rPr lang="en-US" sz="200" dirty="0"/>
              <a:t>            font-size: 1.5rem;</a:t>
            </a:r>
          </a:p>
          <a:p>
            <a:r>
              <a:rPr lang="en-US" sz="200" dirty="0"/>
              <a:t>            color: var(--secondary-color);</a:t>
            </a:r>
          </a:p>
          <a:p>
            <a:r>
              <a:rPr lang="en-US" sz="200" dirty="0"/>
              <a:t>            margin-bottom: 1.5rem;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label {</a:t>
            </a:r>
          </a:p>
          <a:p>
            <a:r>
              <a:rPr lang="en-US" sz="200" dirty="0"/>
              <a:t>            display: block;</a:t>
            </a:r>
          </a:p>
          <a:p>
            <a:r>
              <a:rPr lang="en-US" sz="200" dirty="0"/>
              <a:t>            margin-bottom: 0.5rem;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input[type="file"],</a:t>
            </a:r>
          </a:p>
          <a:p>
            <a:r>
              <a:rPr lang="en-US" sz="200" dirty="0"/>
              <a:t>        input[type="text"] {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    padding: 0.75rem;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border: 1px solid var(--input-border);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button {</a:t>
            </a:r>
          </a:p>
          <a:p>
            <a:r>
              <a:rPr lang="en-US" sz="200" dirty="0"/>
              <a:t>            background-color: var(--primary-color);</a:t>
            </a:r>
          </a:p>
          <a:p>
            <a:r>
              <a:rPr lang="en-US" sz="200" dirty="0"/>
              <a:t>            color: var(--button-color);</a:t>
            </a:r>
          </a:p>
          <a:p>
            <a:r>
              <a:rPr lang="en-US" sz="200" dirty="0"/>
              <a:t>            padding: 0.75rem 1.5rem;</a:t>
            </a:r>
          </a:p>
          <a:p>
            <a:r>
              <a:rPr lang="en-US" sz="200" dirty="0"/>
              <a:t>            border: none;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font-size: 1rem;</a:t>
            </a:r>
          </a:p>
          <a:p>
            <a:r>
              <a:rPr lang="en-US" sz="200" dirty="0"/>
              <a:t>            cursor: pointer;</a:t>
            </a:r>
          </a:p>
          <a:p>
            <a:r>
              <a:rPr lang="en-US" sz="200" dirty="0"/>
              <a:t>            transition: background-color 0.3s ease;</a:t>
            </a:r>
          </a:p>
          <a:p>
            <a:r>
              <a:rPr lang="en-US" sz="200" dirty="0"/>
              <a:t>            margin-bottom: 1rem;</a:t>
            </a:r>
          </a:p>
          <a:p>
            <a:r>
              <a:rPr lang="en-US" sz="200" dirty="0"/>
              <a:t>            width: 100%;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button:hover</a:t>
            </a:r>
            <a:r>
              <a:rPr lang="en-US" sz="200" dirty="0"/>
              <a:t> {</a:t>
            </a:r>
          </a:p>
          <a:p>
            <a:r>
              <a:rPr lang="en-US" sz="200" dirty="0"/>
              <a:t>            background-color: var(--button-hover-</a:t>
            </a:r>
            <a:r>
              <a:rPr lang="en-US" sz="200" dirty="0" err="1"/>
              <a:t>bg</a:t>
            </a:r>
            <a:r>
              <a:rPr lang="en-US" sz="200" dirty="0"/>
              <a:t>);</a:t>
            </a:r>
          </a:p>
          <a:p>
            <a:r>
              <a:rPr lang="en-US" sz="200" dirty="0"/>
              <a:t>        }</a:t>
            </a:r>
          </a:p>
          <a:p>
            <a:endParaRPr lang="en-US" sz="200" dirty="0"/>
          </a:p>
          <a:p>
            <a:r>
              <a:rPr lang="en-US" sz="200" dirty="0"/>
              <a:t>        .response-container {</a:t>
            </a:r>
          </a:p>
          <a:p>
            <a:r>
              <a:rPr lang="en-US" sz="200" dirty="0"/>
              <a:t>            margin-top: 2rem;</a:t>
            </a:r>
          </a:p>
          <a:p>
            <a:r>
              <a:rPr lang="en-US" sz="200" dirty="0"/>
              <a:t>            padding: 1rem;</a:t>
            </a:r>
          </a:p>
          <a:p>
            <a:r>
              <a:rPr lang="en-US" sz="200" dirty="0"/>
              <a:t>            background-color: #f9f9f9;</a:t>
            </a:r>
          </a:p>
          <a:p>
            <a:r>
              <a:rPr lang="en-US" sz="200" dirty="0"/>
              <a:t>            border-radius: var(--border-radius);</a:t>
            </a:r>
          </a:p>
          <a:p>
            <a:r>
              <a:rPr lang="en-US" sz="200" dirty="0"/>
              <a:t>            box-shadow: inset 0 1px 3px </a:t>
            </a:r>
            <a:r>
              <a:rPr lang="en-US" sz="200" dirty="0" err="1"/>
              <a:t>rgba</a:t>
            </a:r>
            <a:r>
              <a:rPr lang="en-US" sz="200" dirty="0"/>
              <a:t>(0, 0, 0, 0.1);</a:t>
            </a:r>
          </a:p>
          <a:p>
            <a:r>
              <a:rPr lang="en-US" sz="200" dirty="0"/>
              <a:t>            text-align: left;</a:t>
            </a:r>
          </a:p>
          <a:p>
            <a:r>
              <a:rPr lang="en-US" sz="200" dirty="0"/>
              <a:t>            max-width: 100%;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&lt;/style&gt;</a:t>
            </a:r>
          </a:p>
          <a:p>
            <a:r>
              <a:rPr lang="en-US" sz="200" dirty="0"/>
              <a:t>&lt;/head&gt;</a:t>
            </a:r>
          </a:p>
          <a:p>
            <a:r>
              <a:rPr lang="en-US" sz="200" dirty="0"/>
              <a:t>&lt;body&gt;</a:t>
            </a:r>
          </a:p>
          <a:p>
            <a:r>
              <a:rPr lang="en-US" sz="200" dirty="0"/>
              <a:t>    &lt;div class="container"&gt;</a:t>
            </a:r>
          </a:p>
          <a:p>
            <a:r>
              <a:rPr lang="en-US" sz="200" dirty="0"/>
              <a:t>        &lt;h1&gt;Custom Chatbot&lt;/h1&gt;</a:t>
            </a:r>
          </a:p>
          <a:p>
            <a:r>
              <a:rPr lang="en-US" sz="200" dirty="0"/>
              <a:t>        &lt;h2&gt;Train Chatbot&lt;/h2&gt;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action="/upload" </a:t>
            </a:r>
            <a:r>
              <a:rPr lang="en-US" sz="200" dirty="0" err="1"/>
              <a:t>enctype</a:t>
            </a:r>
            <a:r>
              <a:rPr lang="en-US" sz="200" dirty="0"/>
              <a:t>="multipart/form-data"&gt;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&lt;label for="file"&gt;Choose files to upload:&lt;/label&gt;</a:t>
            </a:r>
          </a:p>
          <a:p>
            <a:r>
              <a:rPr lang="en-US" sz="200" dirty="0"/>
              <a:t>            &lt;input type="file" id="file" name="files[]" multiple required&gt;</a:t>
            </a:r>
          </a:p>
          <a:p>
            <a:r>
              <a:rPr lang="en-US" sz="200" dirty="0"/>
              <a:t>            &lt;button type="submit"&gt;Upload&lt;/button&gt;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method="POST" action="/train"&gt;</a:t>
            </a:r>
          </a:p>
          <a:p>
            <a:r>
              <a:rPr lang="en-US" sz="200" dirty="0"/>
              <a:t>            {% </a:t>
            </a:r>
            <a:r>
              <a:rPr lang="en-US" sz="200" dirty="0" err="1"/>
              <a:t>csrf_token</a:t>
            </a:r>
            <a:r>
              <a:rPr lang="en-US" sz="200" dirty="0"/>
              <a:t> %}</a:t>
            </a:r>
          </a:p>
          <a:p>
            <a:r>
              <a:rPr lang="en-US" sz="200" dirty="0"/>
              <a:t>            &lt;button type="submit"&gt;Train Chatbot&lt;/button&gt; {{ alert }}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&lt;div class="response-container"&gt;</a:t>
            </a:r>
          </a:p>
          <a:p>
            <a:r>
              <a:rPr lang="en-US" sz="200" dirty="0"/>
              <a:t>            &lt;p&gt;{{ response }}&lt;/p&gt;</a:t>
            </a:r>
          </a:p>
          <a:p>
            <a:r>
              <a:rPr lang="en-US" sz="200" dirty="0"/>
              <a:t>        &lt;/div&gt;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&lt;form method="GET" action="{% </a:t>
            </a:r>
            <a:r>
              <a:rPr lang="en-US" sz="200" dirty="0" err="1"/>
              <a:t>url</a:t>
            </a:r>
            <a:r>
              <a:rPr lang="en-US" sz="200" dirty="0"/>
              <a:t> '</a:t>
            </a:r>
            <a:r>
              <a:rPr lang="en-US" sz="200" dirty="0" err="1"/>
              <a:t>customChatbot</a:t>
            </a:r>
            <a:r>
              <a:rPr lang="en-US" sz="200" dirty="0"/>
              <a:t>' %}"&gt;</a:t>
            </a:r>
          </a:p>
          <a:p>
            <a:r>
              <a:rPr lang="en-US" sz="200" dirty="0"/>
              <a:t>            &lt;label for="</a:t>
            </a:r>
            <a:r>
              <a:rPr lang="en-US" sz="200" dirty="0" err="1"/>
              <a:t>userInput</a:t>
            </a:r>
            <a:r>
              <a:rPr lang="en-US" sz="200" dirty="0"/>
              <a:t>"&gt;Enter your query:&lt;/label&gt;</a:t>
            </a:r>
          </a:p>
          <a:p>
            <a:r>
              <a:rPr lang="en-US" sz="200" dirty="0"/>
              <a:t>            &lt;input type="text" name="</a:t>
            </a:r>
            <a:r>
              <a:rPr lang="en-US" sz="200" dirty="0" err="1"/>
              <a:t>userInput</a:t>
            </a:r>
            <a:r>
              <a:rPr lang="en-US" sz="200" dirty="0"/>
              <a:t>" placeholder="Chat with me" required&gt;</a:t>
            </a:r>
          </a:p>
          <a:p>
            <a:r>
              <a:rPr lang="en-US" sz="200" dirty="0"/>
              <a:t>            &lt;button type="submit"&gt;Submit&lt;/button&gt;</a:t>
            </a:r>
          </a:p>
          <a:p>
            <a:r>
              <a:rPr lang="en-US" sz="200" dirty="0"/>
              <a:t>        &lt;/form&gt;</a:t>
            </a:r>
          </a:p>
          <a:p>
            <a:r>
              <a:rPr lang="en-US" sz="200" dirty="0"/>
              <a:t>    &lt;/div&gt;</a:t>
            </a:r>
          </a:p>
          <a:p>
            <a:r>
              <a:rPr lang="en-US" sz="200" dirty="0"/>
              <a:t>&lt;/body&gt;</a:t>
            </a:r>
          </a:p>
          <a:p>
            <a:r>
              <a:rPr lang="en-US" sz="200" dirty="0"/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DD0BE-5BBF-21C3-C5DA-BA7683AC8409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88104-85B4-B96E-8860-13A6645F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72" y="731375"/>
            <a:ext cx="4803406" cy="36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9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5C16-602D-E6D9-84CD-405A804F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74A8-F350-2A8B-CC99-DC36B3BA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Bonus: Weather 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A9EB9-0909-DF08-2351-98089B3C0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41A9E-C97E-C375-8D52-7FAB0EE0EB56}"/>
              </a:ext>
            </a:extLst>
          </p:cNvPr>
          <p:cNvSpPr txBox="1"/>
          <p:nvPr/>
        </p:nvSpPr>
        <p:spPr>
          <a:xfrm>
            <a:off x="311700" y="1017725"/>
            <a:ext cx="630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 suggestion on what to wear based on weather prediction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B5831-6C17-8D5B-38DF-C7A471516259}"/>
              </a:ext>
            </a:extLst>
          </p:cNvPr>
          <p:cNvSpPr txBox="1"/>
          <p:nvPr/>
        </p:nvSpPr>
        <p:spPr>
          <a:xfrm>
            <a:off x="311700" y="1812731"/>
            <a:ext cx="12378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/>
              <a:t>from </a:t>
            </a:r>
            <a:r>
              <a:rPr lang="en-US" sz="200" dirty="0" err="1"/>
              <a:t>django.shortcuts</a:t>
            </a:r>
            <a:r>
              <a:rPr lang="en-US" sz="200" dirty="0"/>
              <a:t> import render</a:t>
            </a:r>
          </a:p>
          <a:p>
            <a:r>
              <a:rPr lang="en-US" sz="200" dirty="0"/>
              <a:t>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langchain_community.llms</a:t>
            </a:r>
            <a:r>
              <a:rPr lang="en-US" sz="200" dirty="0"/>
              <a:t> import </a:t>
            </a:r>
            <a:r>
              <a:rPr lang="en-US" sz="200" dirty="0" err="1"/>
              <a:t>Ollama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langchain_community.document_loaders</a:t>
            </a:r>
            <a:r>
              <a:rPr lang="en-US" sz="200" dirty="0"/>
              <a:t> import </a:t>
            </a:r>
            <a:r>
              <a:rPr lang="en-US" sz="200" dirty="0" err="1"/>
              <a:t>DirectoryLoader</a:t>
            </a:r>
            <a:r>
              <a:rPr lang="en-US" sz="200" dirty="0"/>
              <a:t>, </a:t>
            </a:r>
            <a:r>
              <a:rPr lang="en-US" sz="200" dirty="0" err="1"/>
              <a:t>PyMuPDFLoader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langchain_community.embeddings</a:t>
            </a:r>
            <a:r>
              <a:rPr lang="en-US" sz="200" dirty="0"/>
              <a:t> import </a:t>
            </a:r>
            <a:r>
              <a:rPr lang="en-US" sz="200" dirty="0" err="1"/>
              <a:t>OllamaEmbeddings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langchain_community.vectorstores</a:t>
            </a:r>
            <a:r>
              <a:rPr lang="en-US" sz="200" dirty="0"/>
              <a:t> import FAISS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langchain.text_splitter</a:t>
            </a:r>
            <a:r>
              <a:rPr lang="en-US" sz="200" dirty="0"/>
              <a:t> import </a:t>
            </a:r>
            <a:r>
              <a:rPr lang="en-US" sz="200" dirty="0" err="1"/>
              <a:t>RecursiveCharacterTextSplitter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os</a:t>
            </a:r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shutil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django.core.files.storage</a:t>
            </a:r>
            <a:r>
              <a:rPr lang="en-US" sz="200" dirty="0"/>
              <a:t> import </a:t>
            </a:r>
            <a:r>
              <a:rPr lang="en-US" sz="200" dirty="0" err="1"/>
              <a:t>default_storage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langchain.prompts</a:t>
            </a:r>
            <a:r>
              <a:rPr lang="en-US" sz="200" dirty="0"/>
              <a:t> import </a:t>
            </a:r>
            <a:r>
              <a:rPr lang="en-US" sz="200" dirty="0" err="1"/>
              <a:t>ChatPromptTemplate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</a:t>
            </a:r>
            <a:r>
              <a:rPr lang="en-US" sz="200" dirty="0"/>
              <a:t> import </a:t>
            </a:r>
            <a:r>
              <a:rPr lang="en-US" sz="200" dirty="0" err="1"/>
              <a:t>create_retrieval_chain</a:t>
            </a:r>
            <a:endParaRPr lang="en-US" sz="200" dirty="0"/>
          </a:p>
          <a:p>
            <a:r>
              <a:rPr lang="en-US" sz="200" dirty="0"/>
              <a:t>from </a:t>
            </a:r>
            <a:r>
              <a:rPr lang="en-US" sz="200" dirty="0" err="1"/>
              <a:t>langchain.chains.combine_documents</a:t>
            </a:r>
            <a:r>
              <a:rPr lang="en-US" sz="200" dirty="0"/>
              <a:t> import </a:t>
            </a:r>
            <a:r>
              <a:rPr lang="en-US" sz="200" dirty="0" err="1"/>
              <a:t>create_stuff_documents_chain</a:t>
            </a:r>
            <a:endParaRPr lang="en-US" sz="200" dirty="0"/>
          </a:p>
          <a:p>
            <a:r>
              <a:rPr lang="en-US" sz="200" dirty="0"/>
              <a:t>import requests</a:t>
            </a:r>
          </a:p>
          <a:p>
            <a:r>
              <a:rPr lang="en-US" sz="200" dirty="0"/>
              <a:t>from </a:t>
            </a:r>
            <a:r>
              <a:rPr lang="en-US" sz="200" dirty="0" err="1"/>
              <a:t>django.http</a:t>
            </a:r>
            <a:r>
              <a:rPr lang="en-US" sz="200" dirty="0"/>
              <a:t> import </a:t>
            </a:r>
            <a:r>
              <a:rPr lang="en-US" sz="200" dirty="0" err="1"/>
              <a:t>JsonResponse</a:t>
            </a:r>
            <a:endParaRPr lang="en-US" sz="200" dirty="0"/>
          </a:p>
          <a:p>
            <a:endParaRPr lang="en-US" sz="200" dirty="0"/>
          </a:p>
          <a:p>
            <a:r>
              <a:rPr lang="en-US" sz="200" dirty="0" err="1"/>
              <a:t>LLM_Model</a:t>
            </a:r>
            <a:r>
              <a:rPr lang="en-US" sz="200" dirty="0"/>
              <a:t> = 'gemma2:2b'</a:t>
            </a:r>
          </a:p>
          <a:p>
            <a:endParaRPr lang="en-US" sz="200" dirty="0"/>
          </a:p>
          <a:p>
            <a:r>
              <a:rPr lang="en-US" sz="200" dirty="0"/>
              <a:t>def LLM(prompt):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ollama.chat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, messages=[{'role': 'user', 'content': prompt}])</a:t>
            </a:r>
          </a:p>
          <a:p>
            <a:r>
              <a:rPr lang="en-US" sz="200" dirty="0"/>
              <a:t>    return response['message']['content']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helloFunction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LLM(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customChatbot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userInput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userInput</a:t>
            </a:r>
            <a:r>
              <a:rPr lang="en-US" sz="200" dirty="0"/>
              <a:t>')</a:t>
            </a:r>
          </a:p>
          <a:p>
            <a:r>
              <a:rPr lang="en-US" sz="200" dirty="0"/>
              <a:t>    response = RAG(</a:t>
            </a:r>
            <a:r>
              <a:rPr lang="en-US" sz="200" dirty="0" err="1"/>
              <a:t>userInput</a:t>
            </a:r>
            <a:r>
              <a:rPr lang="en-US" sz="200" dirty="0"/>
              <a:t>)</a:t>
            </a:r>
          </a:p>
          <a:p>
            <a:r>
              <a:rPr lang="en-US" sz="200" dirty="0"/>
              <a:t>    response = {"response": response}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upload_files</a:t>
            </a:r>
            <a:r>
              <a:rPr lang="en-US" sz="200" dirty="0"/>
              <a:t>(request):</a:t>
            </a:r>
          </a:p>
          <a:p>
            <a:r>
              <a:rPr lang="en-US" sz="200" dirty="0"/>
              <a:t>    if </a:t>
            </a:r>
            <a:r>
              <a:rPr lang="en-US" sz="200" dirty="0" err="1"/>
              <a:t>request.method</a:t>
            </a:r>
            <a:r>
              <a:rPr lang="en-US" sz="200" dirty="0"/>
              <a:t> == 'POST' and </a:t>
            </a:r>
            <a:r>
              <a:rPr lang="en-US" sz="200" dirty="0" err="1"/>
              <a:t>request.FILES.getlist</a:t>
            </a:r>
            <a:r>
              <a:rPr lang="en-US" sz="200" dirty="0"/>
              <a:t>('files[]'):</a:t>
            </a:r>
          </a:p>
          <a:p>
            <a:r>
              <a:rPr lang="en-US" sz="200" dirty="0"/>
              <a:t>        # Get the list of uploaded files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uploaded_files</a:t>
            </a:r>
            <a:r>
              <a:rPr lang="en-US" sz="200" dirty="0"/>
              <a:t> = </a:t>
            </a:r>
            <a:r>
              <a:rPr lang="en-US" sz="200" dirty="0" err="1"/>
              <a:t>request.FILES.getlist</a:t>
            </a:r>
            <a:r>
              <a:rPr lang="en-US" sz="200" dirty="0"/>
              <a:t>('files[]')</a:t>
            </a:r>
          </a:p>
          <a:p>
            <a:r>
              <a:rPr lang="en-US" sz="200" dirty="0"/>
              <a:t>        # Define the base directory where files will be saved</a:t>
            </a:r>
          </a:p>
          <a:p>
            <a:r>
              <a:rPr lang="en-US" sz="200" dirty="0"/>
              <a:t>    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'data')</a:t>
            </a:r>
          </a:p>
          <a:p>
            <a:r>
              <a:rPr lang="en-US" sz="200" dirty="0"/>
              <a:t>        # Ensure the 'data' directory exists</a:t>
            </a:r>
          </a:p>
          <a:p>
            <a:r>
              <a:rPr lang="en-US" sz="200" dirty="0"/>
              <a:t>        if not </a:t>
            </a:r>
            <a:r>
              <a:rPr lang="en-US" sz="200" dirty="0" err="1"/>
              <a:t>os.path.exists</a:t>
            </a:r>
            <a:r>
              <a:rPr lang="en-US" sz="200" dirty="0"/>
              <a:t>(DATA_PATH):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os.makedirs</a:t>
            </a:r>
            <a:r>
              <a:rPr lang="en-US" sz="200" dirty="0"/>
              <a:t>(DATA_PATH)</a:t>
            </a:r>
          </a:p>
          <a:p>
            <a:r>
              <a:rPr lang="en-US" sz="200" dirty="0"/>
              <a:t>        # Process each file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success_messages</a:t>
            </a:r>
            <a:r>
              <a:rPr lang="en-US" sz="200" dirty="0"/>
              <a:t> = []</a:t>
            </a:r>
          </a:p>
          <a:p>
            <a:r>
              <a:rPr lang="en-US" sz="200" dirty="0"/>
              <a:t>        for </a:t>
            </a:r>
            <a:r>
              <a:rPr lang="en-US" sz="200" dirty="0" err="1"/>
              <a:t>uploaded_file</a:t>
            </a:r>
            <a:r>
              <a:rPr lang="en-US" sz="200" dirty="0"/>
              <a:t> in </a:t>
            </a:r>
            <a:r>
              <a:rPr lang="en-US" sz="200" dirty="0" err="1"/>
              <a:t>uploaded_files</a:t>
            </a:r>
            <a:r>
              <a:rPr lang="en-US" sz="200" dirty="0"/>
              <a:t>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file_path</a:t>
            </a:r>
            <a:r>
              <a:rPr lang="en-US" sz="200" dirty="0"/>
              <a:t> = </a:t>
            </a:r>
            <a:r>
              <a:rPr lang="en-US" sz="200" dirty="0" err="1"/>
              <a:t>os.path.join</a:t>
            </a:r>
            <a:r>
              <a:rPr lang="en-US" sz="200" dirty="0"/>
              <a:t>(DATA_PATH, </a:t>
            </a:r>
            <a:r>
              <a:rPr lang="en-US" sz="200" dirty="0" err="1"/>
              <a:t>uploaded_file.name</a:t>
            </a:r>
            <a:r>
              <a:rPr lang="en-US" sz="200" dirty="0"/>
              <a:t>)</a:t>
            </a:r>
          </a:p>
          <a:p>
            <a:r>
              <a:rPr lang="en-US" sz="200" dirty="0"/>
              <a:t>            # Save the file to the 'data' directory</a:t>
            </a:r>
          </a:p>
          <a:p>
            <a:r>
              <a:rPr lang="en-US" sz="200" dirty="0"/>
              <a:t>            with </a:t>
            </a:r>
            <a:r>
              <a:rPr lang="en-US" sz="200" dirty="0" err="1"/>
              <a:t>default_storage.open</a:t>
            </a:r>
            <a:r>
              <a:rPr lang="en-US" sz="200" dirty="0"/>
              <a:t>(</a:t>
            </a:r>
            <a:r>
              <a:rPr lang="en-US" sz="200" dirty="0" err="1"/>
              <a:t>file_path</a:t>
            </a:r>
            <a:r>
              <a:rPr lang="en-US" sz="200" dirty="0"/>
              <a:t>, '</a:t>
            </a:r>
            <a:r>
              <a:rPr lang="en-US" sz="200" dirty="0" err="1"/>
              <a:t>wb</a:t>
            </a:r>
            <a:r>
              <a:rPr lang="en-US" sz="200" dirty="0"/>
              <a:t>+') as destination:</a:t>
            </a:r>
          </a:p>
          <a:p>
            <a:r>
              <a:rPr lang="en-US" sz="200" dirty="0"/>
              <a:t>                for chunk in </a:t>
            </a:r>
            <a:r>
              <a:rPr lang="en-US" sz="200" dirty="0" err="1"/>
              <a:t>uploaded_file.chunks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            </a:t>
            </a:r>
            <a:r>
              <a:rPr lang="en-US" sz="200" dirty="0" err="1"/>
              <a:t>destination.write</a:t>
            </a:r>
            <a:r>
              <a:rPr lang="en-US" sz="200" dirty="0"/>
              <a:t>(chunk)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success_messages.append</a:t>
            </a:r>
            <a:r>
              <a:rPr lang="en-US" sz="200" dirty="0"/>
              <a:t>(</a:t>
            </a:r>
            <a:r>
              <a:rPr lang="en-US" sz="200" dirty="0" err="1"/>
              <a:t>f'File</a:t>
            </a:r>
            <a:r>
              <a:rPr lang="en-US" sz="200" dirty="0"/>
              <a:t> "{</a:t>
            </a:r>
            <a:r>
              <a:rPr lang="en-US" sz="200" dirty="0" err="1"/>
              <a:t>uploaded_file.name</a:t>
            </a:r>
            <a:r>
              <a:rPr lang="en-US" sz="200" dirty="0"/>
              <a:t>}" uploaded successfully!')</a:t>
            </a:r>
          </a:p>
          <a:p>
            <a:r>
              <a:rPr lang="en-US" sz="200" dirty="0"/>
              <a:t>        # Return a response indicating success for all files</a:t>
            </a:r>
          </a:p>
          <a:p>
            <a:r>
              <a:rPr lang="en-US" sz="200" dirty="0"/>
              <a:t>        alert = {'response': </a:t>
            </a:r>
            <a:r>
              <a:rPr lang="en-US" sz="200" dirty="0" err="1"/>
              <a:t>success_messages</a:t>
            </a:r>
            <a:r>
              <a:rPr lang="en-US" sz="200" dirty="0"/>
              <a:t>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# If no files were uploaded, return an error</a:t>
            </a:r>
          </a:p>
          <a:p>
            <a:r>
              <a:rPr lang="en-US" sz="200" dirty="0"/>
              <a:t>        alert = {'error': 'No files uploaded.'}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alert)</a:t>
            </a:r>
          </a:p>
          <a:p>
            <a:endParaRPr lang="en-US" sz="200" dirty="0"/>
          </a:p>
          <a:p>
            <a:r>
              <a:rPr lang="en-US" sz="200" dirty="0"/>
              <a:t>def RAG(</a:t>
            </a:r>
            <a:r>
              <a:rPr lang="en-US" sz="200" dirty="0" err="1"/>
              <a:t>user_input</a:t>
            </a:r>
            <a:r>
              <a:rPr lang="en-US" sz="200" dirty="0"/>
              <a:t>):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# Set up the local model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llm</a:t>
            </a:r>
            <a:r>
              <a:rPr lang="en-US" sz="200" dirty="0"/>
              <a:t> = </a:t>
            </a:r>
            <a:r>
              <a:rPr lang="en-US" sz="200" dirty="0" err="1"/>
              <a:t>Ollama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# Load the FAISS index with </a:t>
            </a:r>
            <a:r>
              <a:rPr lang="en-US" sz="200" dirty="0" err="1"/>
              <a:t>allow_dangerous_deserialization</a:t>
            </a:r>
            <a:r>
              <a:rPr lang="en-US" sz="200" dirty="0"/>
              <a:t> set to True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FAISS.load_local</a:t>
            </a:r>
            <a:r>
              <a:rPr lang="en-US" sz="200" dirty="0"/>
              <a:t>(</a:t>
            </a:r>
          </a:p>
          <a:p>
            <a:r>
              <a:rPr lang="en-US" sz="200" dirty="0"/>
              <a:t>        FAISS_PATH,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), 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allow_dangerous_deserialization</a:t>
            </a:r>
            <a:r>
              <a:rPr lang="en-US" sz="200" dirty="0"/>
              <a:t>=True</a:t>
            </a:r>
          </a:p>
          <a:p>
            <a:r>
              <a:rPr lang="en-US" sz="200" dirty="0"/>
              <a:t>    )</a:t>
            </a:r>
          </a:p>
          <a:p>
            <a:r>
              <a:rPr lang="en-US" sz="200" dirty="0"/>
              <a:t>    # Set up the query prompt</a:t>
            </a:r>
          </a:p>
          <a:p>
            <a:r>
              <a:rPr lang="en-US" sz="200" dirty="0"/>
              <a:t>    prompt = </a:t>
            </a:r>
            <a:r>
              <a:rPr lang="en-US" sz="200" dirty="0" err="1"/>
              <a:t>ChatPromptTemplate.from_template</a:t>
            </a:r>
            <a:r>
              <a:rPr lang="en-US" sz="200" dirty="0"/>
              <a:t>(</a:t>
            </a:r>
          </a:p>
          <a:p>
            <a:r>
              <a:rPr lang="en-US" sz="200" dirty="0"/>
              <a:t>        """</a:t>
            </a:r>
          </a:p>
          <a:p>
            <a:r>
              <a:rPr lang="en-US" sz="200" dirty="0"/>
              <a:t>        Answer the following question only based on the given context:</a:t>
            </a:r>
          </a:p>
          <a:p>
            <a:r>
              <a:rPr lang="en-US" sz="200" dirty="0"/>
              <a:t>        &lt;context&gt;</a:t>
            </a:r>
          </a:p>
          <a:p>
            <a:r>
              <a:rPr lang="en-US" sz="200" dirty="0"/>
              <a:t>        {context}</a:t>
            </a:r>
          </a:p>
          <a:p>
            <a:r>
              <a:rPr lang="en-US" sz="200" dirty="0"/>
              <a:t>        &lt;/context&gt;</a:t>
            </a:r>
          </a:p>
          <a:p>
            <a:r>
              <a:rPr lang="en-US" sz="200" dirty="0"/>
              <a:t>        Question: {input}</a:t>
            </a:r>
          </a:p>
          <a:p>
            <a:r>
              <a:rPr lang="en-US" sz="200" dirty="0"/>
              <a:t>        """)</a:t>
            </a:r>
          </a:p>
          <a:p>
            <a:r>
              <a:rPr lang="en-US" sz="200" dirty="0"/>
              <a:t>    # Retrieve context from vector store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docs_chain</a:t>
            </a:r>
            <a:r>
              <a:rPr lang="en-US" sz="200" dirty="0"/>
              <a:t> = </a:t>
            </a:r>
            <a:r>
              <a:rPr lang="en-US" sz="200" dirty="0" err="1"/>
              <a:t>create_stuff_documents_chain</a:t>
            </a:r>
            <a:r>
              <a:rPr lang="en-US" sz="200" dirty="0"/>
              <a:t>(</a:t>
            </a:r>
            <a:r>
              <a:rPr lang="en-US" sz="200" dirty="0" err="1"/>
              <a:t>llm</a:t>
            </a:r>
            <a:r>
              <a:rPr lang="en-US" sz="200" dirty="0"/>
              <a:t>, prompt)</a:t>
            </a:r>
          </a:p>
          <a:p>
            <a:r>
              <a:rPr lang="en-US" sz="200" dirty="0"/>
              <a:t>    retriever = </a:t>
            </a:r>
            <a:r>
              <a:rPr lang="en-US" sz="200" dirty="0" err="1"/>
              <a:t>vector_store.as_retriever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retrieval_chain</a:t>
            </a:r>
            <a:r>
              <a:rPr lang="en-US" sz="200" dirty="0"/>
              <a:t> = </a:t>
            </a:r>
            <a:r>
              <a:rPr lang="en-US" sz="200" dirty="0" err="1"/>
              <a:t>create_retrieval_chain</a:t>
            </a:r>
            <a:r>
              <a:rPr lang="en-US" sz="200" dirty="0"/>
              <a:t>(retriever, </a:t>
            </a:r>
            <a:r>
              <a:rPr lang="en-US" sz="200" dirty="0" err="1"/>
              <a:t>docs_chain</a:t>
            </a:r>
            <a:r>
              <a:rPr lang="en-US" sz="200" dirty="0"/>
              <a:t>)</a:t>
            </a:r>
          </a:p>
          <a:p>
            <a:r>
              <a:rPr lang="en-US" sz="200" dirty="0"/>
              <a:t>    # Perform the query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retrieval_chain.invoke</a:t>
            </a:r>
            <a:r>
              <a:rPr lang="en-US" sz="200" dirty="0"/>
              <a:t>({"input": </a:t>
            </a:r>
            <a:r>
              <a:rPr lang="en-US" sz="200" dirty="0" err="1"/>
              <a:t>user_input</a:t>
            </a:r>
            <a:r>
              <a:rPr lang="en-US" sz="200" dirty="0"/>
              <a:t>})</a:t>
            </a:r>
          </a:p>
          <a:p>
            <a:r>
              <a:rPr lang="en-US" sz="200" dirty="0"/>
              <a:t>    print(":::QUERY RESPONSE:::")</a:t>
            </a:r>
          </a:p>
          <a:p>
            <a:r>
              <a:rPr lang="en-US" sz="200" dirty="0"/>
              <a:t>    print(response["answer"])</a:t>
            </a:r>
          </a:p>
          <a:p>
            <a:r>
              <a:rPr lang="en-US" sz="200" dirty="0"/>
              <a:t>    return response["answer"]</a:t>
            </a:r>
          </a:p>
          <a:p>
            <a:endParaRPr lang="en-US" sz="200" dirty="0"/>
          </a:p>
          <a:p>
            <a:r>
              <a:rPr lang="en-US" sz="200" dirty="0"/>
              <a:t>def train(request):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generate_data_store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load_documents</a:t>
            </a:r>
            <a:r>
              <a:rPr lang="en-US" sz="200" dirty="0"/>
              <a:t>()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split_text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save_to_faiss</a:t>
            </a:r>
            <a:r>
              <a:rPr lang="en-US" sz="200" dirty="0"/>
              <a:t>(chunks)</a:t>
            </a:r>
          </a:p>
          <a:p>
            <a:r>
              <a:rPr lang="en-US" sz="200" dirty="0"/>
              <a:t>        return </a:t>
            </a:r>
            <a:r>
              <a:rPr lang="en-US" sz="200" dirty="0" err="1"/>
              <a:t>JsonResponse</a:t>
            </a:r>
            <a:r>
              <a:rPr lang="en-US" sz="200" dirty="0"/>
              <a:t>({'status': 'success'})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load_documents</a:t>
            </a:r>
            <a:r>
              <a:rPr lang="en-US" sz="200" dirty="0"/>
              <a:t>():</a:t>
            </a:r>
          </a:p>
          <a:p>
            <a:r>
              <a:rPr lang="en-US" sz="200" dirty="0"/>
              <a:t>        # Load documents from a local directory</a:t>
            </a:r>
          </a:p>
          <a:p>
            <a:r>
              <a:rPr lang="en-US" sz="200" dirty="0"/>
              <a:t>        loader = </a:t>
            </a:r>
            <a:r>
              <a:rPr lang="en-US" sz="200" dirty="0" err="1"/>
              <a:t>DirectoryLoader</a:t>
            </a:r>
            <a:r>
              <a:rPr lang="en-US" sz="200" dirty="0"/>
              <a:t>(DATA_PATH, glob="*.pdf", </a:t>
            </a:r>
            <a:r>
              <a:rPr lang="en-US" sz="200" dirty="0" err="1"/>
              <a:t>loader_cls</a:t>
            </a:r>
            <a:r>
              <a:rPr lang="en-US" sz="200" dirty="0"/>
              <a:t>=</a:t>
            </a:r>
            <a:r>
              <a:rPr lang="en-US" sz="200" dirty="0" err="1"/>
              <a:t>PyMuPDFLoader</a:t>
            </a:r>
            <a:r>
              <a:rPr lang="en-US" sz="200" dirty="0"/>
              <a:t>)</a:t>
            </a:r>
          </a:p>
          <a:p>
            <a:r>
              <a:rPr lang="en-US" sz="200" dirty="0"/>
              <a:t>        documents = </a:t>
            </a:r>
            <a:r>
              <a:rPr lang="en-US" sz="200" dirty="0" err="1"/>
              <a:t>loader.load</a:t>
            </a:r>
            <a:r>
              <a:rPr lang="en-US" sz="200" dirty="0"/>
              <a:t>()</a:t>
            </a:r>
          </a:p>
          <a:p>
            <a:r>
              <a:rPr lang="en-US" sz="200" dirty="0"/>
              <a:t>        return documents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split_text</a:t>
            </a:r>
            <a:r>
              <a:rPr lang="en-US" sz="200" dirty="0"/>
              <a:t>(documents):</a:t>
            </a:r>
          </a:p>
          <a:p>
            <a:r>
              <a:rPr lang="en-US" sz="200" dirty="0"/>
              <a:t>        # Split documents into manageable chunks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text_splitter</a:t>
            </a:r>
            <a:r>
              <a:rPr lang="en-US" sz="200" dirty="0"/>
              <a:t> = </a:t>
            </a:r>
            <a:r>
              <a:rPr lang="en-US" sz="200" dirty="0" err="1"/>
              <a:t>RecursiveCharacterTextSplitter</a:t>
            </a:r>
            <a:r>
              <a:rPr lang="en-US" sz="200" dirty="0"/>
              <a:t>(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chunk_size</a:t>
            </a:r>
            <a:r>
              <a:rPr lang="en-US" sz="200" dirty="0"/>
              <a:t>=300,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chunk_overlap</a:t>
            </a:r>
            <a:r>
              <a:rPr lang="en-US" sz="200" dirty="0"/>
              <a:t>=100,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length_function</a:t>
            </a:r>
            <a:r>
              <a:rPr lang="en-US" sz="200" dirty="0"/>
              <a:t>=</a:t>
            </a:r>
            <a:r>
              <a:rPr lang="en-US" sz="200" dirty="0" err="1"/>
              <a:t>len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add_start_index</a:t>
            </a:r>
            <a:r>
              <a:rPr lang="en-US" sz="200" dirty="0"/>
              <a:t>=True,)</a:t>
            </a:r>
          </a:p>
          <a:p>
            <a:r>
              <a:rPr lang="en-US" sz="200" dirty="0"/>
              <a:t>        chunks = </a:t>
            </a:r>
            <a:r>
              <a:rPr lang="en-US" sz="200" dirty="0" err="1"/>
              <a:t>text_splitter.split_documents</a:t>
            </a:r>
            <a:r>
              <a:rPr lang="en-US" sz="200" dirty="0"/>
              <a:t>(documents)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f"Split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(documents)} documents into {</a:t>
            </a:r>
            <a:r>
              <a:rPr lang="en-US" sz="200" dirty="0" err="1"/>
              <a:t>len</a:t>
            </a:r>
            <a:r>
              <a:rPr lang="en-US" sz="200" dirty="0"/>
              <a:t>(chunks)} chunks.")</a:t>
            </a:r>
          </a:p>
          <a:p>
            <a:r>
              <a:rPr lang="en-US" sz="200" dirty="0"/>
              <a:t>        return chunks</a:t>
            </a:r>
          </a:p>
          <a:p>
            <a:r>
              <a:rPr lang="en-US" sz="200" dirty="0"/>
              <a:t>    def </a:t>
            </a:r>
            <a:r>
              <a:rPr lang="en-US" sz="200" dirty="0" err="1"/>
              <a:t>save_to_faiss</a:t>
            </a:r>
            <a:r>
              <a:rPr lang="en-US" sz="200" dirty="0"/>
              <a:t>(chunks):</a:t>
            </a:r>
          </a:p>
          <a:p>
            <a:r>
              <a:rPr lang="en-US" sz="200" dirty="0"/>
              <a:t>        # Clear out the database first</a:t>
            </a:r>
          </a:p>
          <a:p>
            <a:r>
              <a:rPr lang="en-US" sz="200" dirty="0"/>
              <a:t>        if </a:t>
            </a:r>
            <a:r>
              <a:rPr lang="en-US" sz="200" dirty="0" err="1"/>
              <a:t>os.path.exists</a:t>
            </a:r>
            <a:r>
              <a:rPr lang="en-US" sz="200" dirty="0"/>
              <a:t>(FAISS_PATH):</a:t>
            </a:r>
          </a:p>
          <a:p>
            <a:r>
              <a:rPr lang="en-US" sz="200" dirty="0"/>
              <a:t>            </a:t>
            </a:r>
            <a:r>
              <a:rPr lang="en-US" sz="200" dirty="0" err="1"/>
              <a:t>shutil.rmtree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# Create embeddings using </a:t>
            </a:r>
            <a:r>
              <a:rPr lang="en-US" sz="200" dirty="0" err="1"/>
              <a:t>Ollama's</a:t>
            </a:r>
            <a:r>
              <a:rPr lang="en-US" sz="200" dirty="0"/>
              <a:t> local model</a:t>
            </a:r>
          </a:p>
          <a:p>
            <a:r>
              <a:rPr lang="en-US" sz="200" dirty="0"/>
              <a:t>        embeddings = </a:t>
            </a:r>
            <a:r>
              <a:rPr lang="en-US" sz="200" dirty="0" err="1"/>
              <a:t>OllamaEmbeddings</a:t>
            </a:r>
            <a:r>
              <a:rPr lang="en-US" sz="200" dirty="0"/>
              <a:t>(model=</a:t>
            </a:r>
            <a:r>
              <a:rPr lang="en-US" sz="200" dirty="0" err="1"/>
              <a:t>LLM_Model</a:t>
            </a:r>
            <a:r>
              <a:rPr lang="en-US" sz="200" dirty="0"/>
              <a:t>)</a:t>
            </a:r>
          </a:p>
          <a:p>
            <a:r>
              <a:rPr lang="en-US" sz="200" dirty="0"/>
              <a:t>        # Initialize FAISS vector store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</a:t>
            </a:r>
            <a:r>
              <a:rPr lang="en-US" sz="200" dirty="0"/>
              <a:t> = </a:t>
            </a:r>
            <a:r>
              <a:rPr lang="en-US" sz="200" dirty="0" err="1"/>
              <a:t>FAISS.from_documents</a:t>
            </a:r>
            <a:r>
              <a:rPr lang="en-US" sz="200" dirty="0"/>
              <a:t>(chunks, embeddings)</a:t>
            </a:r>
          </a:p>
          <a:p>
            <a:r>
              <a:rPr lang="en-US" sz="200" dirty="0"/>
              <a:t>        # Save FAISS index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vector_store.save_local</a:t>
            </a:r>
            <a:r>
              <a:rPr lang="en-US" sz="200" dirty="0"/>
              <a:t>(FAISS_PATH)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f"Saved</a:t>
            </a:r>
            <a:r>
              <a:rPr lang="en-US" sz="200" dirty="0"/>
              <a:t> {</a:t>
            </a:r>
            <a:r>
              <a:rPr lang="en-US" sz="200" dirty="0" err="1"/>
              <a:t>len</a:t>
            </a:r>
            <a:r>
              <a:rPr lang="en-US" sz="200" dirty="0"/>
              <a:t>(chunks)} chunks to {FAISS_PATH} using FAISS.")</a:t>
            </a:r>
          </a:p>
          <a:p>
            <a:endParaRPr lang="en-US" sz="200" dirty="0"/>
          </a:p>
          <a:p>
            <a:r>
              <a:rPr lang="en-US" sz="200" dirty="0"/>
              <a:t>    # Dynamically point to the 'data' folder in the same directory as this script</a:t>
            </a:r>
          </a:p>
          <a:p>
            <a:r>
              <a:rPr lang="en-US" sz="200" dirty="0"/>
              <a:t>    BASE_DIR = </a:t>
            </a:r>
            <a:r>
              <a:rPr lang="en-US" sz="200" dirty="0" err="1"/>
              <a:t>os.path.dirname</a:t>
            </a:r>
            <a:r>
              <a:rPr lang="en-US" sz="200" dirty="0"/>
              <a:t>(</a:t>
            </a:r>
            <a:r>
              <a:rPr lang="en-US" sz="200" dirty="0" err="1"/>
              <a:t>os.path.abspath</a:t>
            </a:r>
            <a:r>
              <a:rPr lang="en-US" sz="200" dirty="0"/>
              <a:t>(__file__))</a:t>
            </a:r>
          </a:p>
          <a:p>
            <a:r>
              <a:rPr lang="en-US" sz="200" dirty="0"/>
              <a:t>    FAISS_PATH = </a:t>
            </a:r>
            <a:r>
              <a:rPr lang="en-US" sz="200" dirty="0" err="1"/>
              <a:t>os.path.join</a:t>
            </a:r>
            <a:r>
              <a:rPr lang="en-US" sz="200" dirty="0"/>
              <a:t>(BASE_DIR, "</a:t>
            </a:r>
            <a:r>
              <a:rPr lang="en-US" sz="200" dirty="0" err="1"/>
              <a:t>faiss_index</a:t>
            </a:r>
            <a:r>
              <a:rPr lang="en-US" sz="200" dirty="0"/>
              <a:t>")</a:t>
            </a:r>
          </a:p>
          <a:p>
            <a:r>
              <a:rPr lang="en-US" sz="200" dirty="0"/>
              <a:t>    DATA_PATH = </a:t>
            </a:r>
            <a:r>
              <a:rPr lang="en-US" sz="200" dirty="0" err="1"/>
              <a:t>os.path.join</a:t>
            </a:r>
            <a:r>
              <a:rPr lang="en-US" sz="200" dirty="0"/>
              <a:t>(BASE_DIR, "data")</a:t>
            </a:r>
          </a:p>
          <a:p>
            <a:endParaRPr lang="en-US" sz="200" dirty="0"/>
          </a:p>
          <a:p>
            <a:r>
              <a:rPr lang="en-US" sz="200" dirty="0"/>
              <a:t>    </a:t>
            </a:r>
            <a:r>
              <a:rPr lang="en-US" sz="200" dirty="0" err="1"/>
              <a:t>generate_data_store</a:t>
            </a:r>
            <a:r>
              <a:rPr lang="en-US" sz="200" dirty="0"/>
              <a:t>()    </a:t>
            </a:r>
          </a:p>
          <a:p>
            <a:r>
              <a:rPr lang="en-US" sz="200" dirty="0"/>
              <a:t>    response = {'response': "Chatbot trained successfully!"}  # Pass response to template</a:t>
            </a:r>
          </a:p>
          <a:p>
            <a:r>
              <a:rPr lang="en-US" sz="200" dirty="0"/>
              <a:t>    return render(request, '</a:t>
            </a:r>
            <a:r>
              <a:rPr lang="en-US" sz="200" dirty="0" err="1"/>
              <a:t>customChatbot.html</a:t>
            </a:r>
            <a:r>
              <a:rPr lang="en-US" sz="200" dirty="0"/>
              <a:t>', response)  # Render the HTML page with response  </a:t>
            </a:r>
          </a:p>
          <a:p>
            <a:endParaRPr lang="en-US" sz="200" dirty="0"/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weather(request):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ip_address</a:t>
            </a:r>
            <a:r>
              <a:rPr lang="en-US" sz="200" dirty="0"/>
              <a:t> = </a:t>
            </a:r>
            <a:r>
              <a:rPr lang="en-US" sz="200" dirty="0" err="1"/>
              <a:t>request.GET.get</a:t>
            </a:r>
            <a:r>
              <a:rPr lang="en-US" sz="200" dirty="0"/>
              <a:t>('</a:t>
            </a:r>
            <a:r>
              <a:rPr lang="en-US" sz="200" dirty="0" err="1"/>
              <a:t>ip_address</a:t>
            </a:r>
            <a:r>
              <a:rPr lang="en-US" sz="200" dirty="0"/>
              <a:t>')  # Default IP address if not provided</a:t>
            </a:r>
          </a:p>
          <a:p>
            <a:r>
              <a:rPr lang="en-US" sz="200" dirty="0"/>
              <a:t>        tone = </a:t>
            </a:r>
            <a:r>
              <a:rPr lang="en-US" sz="200" dirty="0" err="1"/>
              <a:t>request.GET.get</a:t>
            </a:r>
            <a:r>
              <a:rPr lang="en-US" sz="200" dirty="0"/>
              <a:t>('tone', 'normal')  # Default tone if not provided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Get coordinates based on IP address</a:t>
            </a:r>
          </a:p>
          <a:p>
            <a:r>
              <a:rPr lang="en-US" sz="200" dirty="0"/>
              <a:t>        coordinate =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weather forecast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api.weather.gov</a:t>
            </a:r>
            <a:r>
              <a:rPr lang="en-US" sz="200" dirty="0"/>
              <a:t>/points/{coordinate[0]},{coordinate[1]}")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Fetch location details (city, state, country)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location_info</a:t>
            </a:r>
            <a:r>
              <a:rPr lang="en-US" sz="200" dirty="0"/>
              <a:t> =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</a:t>
            </a:r>
          </a:p>
          <a:p>
            <a:r>
              <a:rPr lang="en-US" sz="200" dirty="0"/>
              <a:t>        city = </a:t>
            </a:r>
            <a:r>
              <a:rPr lang="en-US" sz="200" dirty="0" err="1"/>
              <a:t>location_info.get</a:t>
            </a:r>
            <a:r>
              <a:rPr lang="en-US" sz="200" dirty="0"/>
              <a:t>('city', 'Unknown City')</a:t>
            </a:r>
          </a:p>
          <a:p>
            <a:r>
              <a:rPr lang="en-US" sz="200" dirty="0"/>
              <a:t>        state = </a:t>
            </a:r>
            <a:r>
              <a:rPr lang="en-US" sz="200" dirty="0" err="1"/>
              <a:t>location_info.get</a:t>
            </a:r>
            <a:r>
              <a:rPr lang="en-US" sz="200" dirty="0"/>
              <a:t>('region', 'Unknown State')</a:t>
            </a:r>
          </a:p>
          <a:p>
            <a:r>
              <a:rPr lang="en-US" sz="200" dirty="0"/>
              <a:t>        country = </a:t>
            </a:r>
            <a:r>
              <a:rPr lang="en-US" sz="200" dirty="0" err="1"/>
              <a:t>location_info.get</a:t>
            </a:r>
            <a:r>
              <a:rPr lang="en-US" sz="200" dirty="0"/>
              <a:t>('country', 'Unknown Country')</a:t>
            </a:r>
          </a:p>
          <a:p>
            <a:endParaRPr lang="en-US" sz="200" dirty="0"/>
          </a:p>
          <a:p>
            <a:r>
              <a:rPr lang="en-US" sz="200" dirty="0"/>
              <a:t>        </a:t>
            </a:r>
            <a:r>
              <a:rPr lang="en-US" sz="200" dirty="0" err="1"/>
              <a:t>location_str</a:t>
            </a:r>
            <a:r>
              <a:rPr lang="en-US" sz="200" dirty="0"/>
              <a:t> = f"{city}, {state}, {country}"</a:t>
            </a:r>
          </a:p>
          <a:p>
            <a:endParaRPr lang="en-US" sz="200" dirty="0"/>
          </a:p>
          <a:p>
            <a:r>
              <a:rPr lang="en-US" sz="200" dirty="0"/>
              <a:t>        # Fetch weather forecast details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forecastUrl</a:t>
            </a:r>
            <a:r>
              <a:rPr lang="en-US" sz="200" dirty="0"/>
              <a:t> = </a:t>
            </a:r>
            <a:r>
              <a:rPr lang="en-US" sz="200" dirty="0" err="1"/>
              <a:t>foreCast.json</a:t>
            </a:r>
            <a:r>
              <a:rPr lang="en-US" sz="200" dirty="0"/>
              <a:t>()["properties"]["forecast"]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forecastContent</a:t>
            </a:r>
            <a:r>
              <a:rPr lang="en-US" sz="200" dirty="0"/>
              <a:t> = </a:t>
            </a:r>
            <a:r>
              <a:rPr lang="en-US" sz="200" dirty="0" err="1"/>
              <a:t>requests.get</a:t>
            </a:r>
            <a:r>
              <a:rPr lang="en-US" sz="200" dirty="0"/>
              <a:t>(f"{</a:t>
            </a:r>
            <a:r>
              <a:rPr lang="en-US" sz="200" dirty="0" err="1"/>
              <a:t>forecastUrl</a:t>
            </a:r>
            <a:r>
              <a:rPr lang="en-US" sz="200" dirty="0"/>
              <a:t>}").</a:t>
            </a:r>
            <a:r>
              <a:rPr lang="en-US" sz="200" dirty="0" err="1"/>
              <a:t>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first_period_detailed_forecast</a:t>
            </a:r>
            <a:r>
              <a:rPr lang="en-US" sz="200" dirty="0"/>
              <a:t> = </a:t>
            </a:r>
            <a:r>
              <a:rPr lang="en-US" sz="200" dirty="0" err="1"/>
              <a:t>forecastContent</a:t>
            </a:r>
            <a:r>
              <a:rPr lang="en-US" sz="200" dirty="0"/>
              <a:t>["properties"]["periods"][0]["</a:t>
            </a:r>
            <a:r>
              <a:rPr lang="en-US" sz="200" dirty="0" err="1"/>
              <a:t>detailedForecast</a:t>
            </a:r>
            <a:r>
              <a:rPr lang="en-US" sz="200" dirty="0"/>
              <a:t>"]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Construct query for LLM</a:t>
            </a:r>
          </a:p>
          <a:p>
            <a:r>
              <a:rPr lang="en-US" sz="200" dirty="0"/>
              <a:t>        query = f"""</a:t>
            </a:r>
          </a:p>
          <a:p>
            <a:r>
              <a:rPr lang="en-US" sz="200" dirty="0"/>
              <a:t>        You are a helpful assistant. Given the following weather conditions:</a:t>
            </a:r>
          </a:p>
          <a:p>
            <a:r>
              <a:rPr lang="en-US" sz="200" dirty="0"/>
              <a:t>        {</a:t>
            </a:r>
            <a:r>
              <a:rPr lang="en-US" sz="200" dirty="0" err="1"/>
              <a:t>first_period_detailed_forecast</a:t>
            </a:r>
            <a:r>
              <a:rPr lang="en-US" sz="200" dirty="0"/>
              <a:t>},</a:t>
            </a:r>
          </a:p>
          <a:p>
            <a:r>
              <a:rPr lang="en-US" sz="200" dirty="0"/>
              <a:t>        please provide a suggestion on what to wear.</a:t>
            </a:r>
          </a:p>
          <a:p>
            <a:r>
              <a:rPr lang="en-US" sz="200" dirty="0"/>
              <a:t>        Note: say it in a {tone} way.</a:t>
            </a:r>
          </a:p>
          <a:p>
            <a:r>
              <a:rPr lang="en-US" sz="200" dirty="0"/>
              <a:t>        """</a:t>
            </a:r>
          </a:p>
          <a:p>
            <a:endParaRPr lang="en-US" sz="200" dirty="0"/>
          </a:p>
          <a:p>
            <a:r>
              <a:rPr lang="en-US" sz="200" dirty="0"/>
              <a:t>        # Generate response from LLM</a:t>
            </a:r>
          </a:p>
          <a:p>
            <a:r>
              <a:rPr lang="en-US" sz="200" dirty="0"/>
              <a:t>        </a:t>
            </a:r>
            <a:r>
              <a:rPr lang="en-US" sz="200" dirty="0" err="1"/>
              <a:t>response_content</a:t>
            </a:r>
            <a:r>
              <a:rPr lang="en-US" sz="200" dirty="0"/>
              <a:t> = LLM(query)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# Pass the response and location details to the template</a:t>
            </a:r>
          </a:p>
          <a:p>
            <a:r>
              <a:rPr lang="en-US" sz="200" dirty="0"/>
              <a:t>        context = {</a:t>
            </a:r>
          </a:p>
          <a:p>
            <a:r>
              <a:rPr lang="en-US" sz="200" dirty="0"/>
              <a:t>            'response': </a:t>
            </a:r>
            <a:r>
              <a:rPr lang="en-US" sz="200" dirty="0" err="1"/>
              <a:t>response_content</a:t>
            </a:r>
            <a:r>
              <a:rPr lang="en-US" sz="200" dirty="0"/>
              <a:t>,</a:t>
            </a:r>
          </a:p>
          <a:p>
            <a:r>
              <a:rPr lang="en-US" sz="200" dirty="0"/>
              <a:t>            'location': </a:t>
            </a:r>
            <a:r>
              <a:rPr lang="en-US" sz="200" dirty="0" err="1"/>
              <a:t>location_str</a:t>
            </a:r>
            <a:endParaRPr lang="en-US" sz="200" dirty="0"/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    # Render the HTML page with the response and location information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context)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render(request, '</a:t>
            </a:r>
            <a:r>
              <a:rPr lang="en-US" sz="200" dirty="0" err="1"/>
              <a:t>weather.html</a:t>
            </a:r>
            <a:r>
              <a:rPr lang="en-US" sz="200" dirty="0"/>
              <a:t>', {'error': 'An error occurred. Please try again later.'})</a:t>
            </a:r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get_coordinate_from_ip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try:</a:t>
            </a:r>
          </a:p>
          <a:p>
            <a:r>
              <a:rPr lang="en-US" sz="200" dirty="0"/>
              <a:t>    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f"https</a:t>
            </a:r>
            <a:r>
              <a:rPr lang="en-US" sz="200" dirty="0"/>
              <a:t>://</a:t>
            </a:r>
            <a:r>
              <a:rPr lang="en-US" sz="200" dirty="0" err="1"/>
              <a:t>ipinfo.io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}/</a:t>
            </a:r>
            <a:r>
              <a:rPr lang="en-US" sz="200" dirty="0" err="1"/>
              <a:t>json</a:t>
            </a:r>
            <a:r>
              <a:rPr lang="en-US" sz="200" dirty="0"/>
              <a:t>")</a:t>
            </a:r>
          </a:p>
          <a:p>
            <a:r>
              <a:rPr lang="en-US" sz="200" dirty="0"/>
              <a:t>    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    </a:t>
            </a:r>
          </a:p>
          <a:p>
            <a:r>
              <a:rPr lang="en-US" sz="200" dirty="0"/>
              <a:t>        if "loc" in data:</a:t>
            </a:r>
          </a:p>
          <a:p>
            <a:r>
              <a:rPr lang="en-US" sz="200" dirty="0"/>
              <a:t>            loc = data["loc"]</a:t>
            </a:r>
          </a:p>
          <a:p>
            <a:r>
              <a:rPr lang="en-US" sz="200" dirty="0"/>
              <a:t>            latitude, longitude = </a:t>
            </a:r>
            <a:r>
              <a:rPr lang="en-US" sz="200" dirty="0" err="1"/>
              <a:t>loc.split</a:t>
            </a:r>
            <a:r>
              <a:rPr lang="en-US" sz="200" dirty="0"/>
              <a:t>(",")</a:t>
            </a:r>
          </a:p>
          <a:p>
            <a:r>
              <a:rPr lang="en-US" sz="200" dirty="0"/>
              <a:t>            return float(latitude), float(longitude)</a:t>
            </a:r>
          </a:p>
          <a:p>
            <a:r>
              <a:rPr lang="en-US" sz="200" dirty="0"/>
              <a:t>        else:</a:t>
            </a:r>
          </a:p>
          <a:p>
            <a:r>
              <a:rPr lang="en-US" sz="200" dirty="0"/>
              <a:t>            print("Location information is not available for this IP address.")</a:t>
            </a:r>
          </a:p>
          <a:p>
            <a:r>
              <a:rPr lang="en-US" sz="200" dirty="0"/>
              <a:t>            return None</a:t>
            </a:r>
          </a:p>
          <a:p>
            <a:r>
              <a:rPr lang="en-US" sz="200" dirty="0"/>
              <a:t>    except Exception as e:</a:t>
            </a:r>
          </a:p>
          <a:p>
            <a:r>
              <a:rPr lang="en-US" sz="200" dirty="0"/>
              <a:t>        print(</a:t>
            </a:r>
            <a:r>
              <a:rPr lang="en-US" sz="200" dirty="0" err="1"/>
              <a:t>f"An</a:t>
            </a:r>
            <a:r>
              <a:rPr lang="en-US" sz="200" dirty="0"/>
              <a:t> error occurred: {e}")</a:t>
            </a:r>
          </a:p>
          <a:p>
            <a:r>
              <a:rPr lang="en-US" sz="200" dirty="0"/>
              <a:t>        return None</a:t>
            </a:r>
          </a:p>
          <a:p>
            <a:endParaRPr lang="en-US" sz="200" dirty="0"/>
          </a:p>
          <a:p>
            <a:r>
              <a:rPr lang="en-US" sz="200" dirty="0"/>
              <a:t>def </a:t>
            </a:r>
            <a:r>
              <a:rPr lang="en-US" sz="200" dirty="0" err="1"/>
              <a:t>get_ip_geolocation</a:t>
            </a:r>
            <a:r>
              <a:rPr lang="en-US" sz="200" dirty="0"/>
              <a:t>(</a:t>
            </a:r>
            <a:r>
              <a:rPr lang="en-US" sz="200" dirty="0" err="1"/>
              <a:t>ip_address</a:t>
            </a:r>
            <a:r>
              <a:rPr lang="en-US" sz="200" dirty="0"/>
              <a:t>):</a:t>
            </a:r>
          </a:p>
          <a:p>
            <a:r>
              <a:rPr lang="en-US" sz="200" dirty="0"/>
              <a:t>    </a:t>
            </a:r>
            <a:r>
              <a:rPr lang="en-US" sz="200" dirty="0" err="1"/>
              <a:t>url</a:t>
            </a:r>
            <a:r>
              <a:rPr lang="en-US" sz="200" dirty="0"/>
              <a:t> = </a:t>
            </a:r>
            <a:r>
              <a:rPr lang="en-US" sz="200" dirty="0" err="1"/>
              <a:t>f'http</a:t>
            </a:r>
            <a:r>
              <a:rPr lang="en-US" sz="200" dirty="0"/>
              <a:t>://</a:t>
            </a:r>
            <a:r>
              <a:rPr lang="en-US" sz="200" dirty="0" err="1"/>
              <a:t>ip-api.com</a:t>
            </a:r>
            <a:r>
              <a:rPr lang="en-US" sz="200" dirty="0"/>
              <a:t>/</a:t>
            </a:r>
            <a:r>
              <a:rPr lang="en-US" sz="200" dirty="0" err="1"/>
              <a:t>json</a:t>
            </a:r>
            <a:r>
              <a:rPr lang="en-US" sz="200" dirty="0"/>
              <a:t>/{</a:t>
            </a:r>
            <a:r>
              <a:rPr lang="en-US" sz="200" dirty="0" err="1"/>
              <a:t>ip_address</a:t>
            </a:r>
            <a:r>
              <a:rPr lang="en-US" sz="200" dirty="0"/>
              <a:t>}'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response = </a:t>
            </a:r>
            <a:r>
              <a:rPr lang="en-US" sz="200" dirty="0" err="1"/>
              <a:t>requests.get</a:t>
            </a:r>
            <a:r>
              <a:rPr lang="en-US" sz="200" dirty="0"/>
              <a:t>(</a:t>
            </a:r>
            <a:r>
              <a:rPr lang="en-US" sz="200" dirty="0" err="1"/>
              <a:t>url</a:t>
            </a:r>
            <a:r>
              <a:rPr lang="en-US" sz="200" dirty="0"/>
              <a:t>)</a:t>
            </a:r>
          </a:p>
          <a:p>
            <a:r>
              <a:rPr lang="en-US" sz="200" dirty="0"/>
              <a:t>    data = </a:t>
            </a:r>
            <a:r>
              <a:rPr lang="en-US" sz="200" dirty="0" err="1"/>
              <a:t>response.json</a:t>
            </a:r>
            <a:r>
              <a:rPr lang="en-US" sz="200" dirty="0"/>
              <a:t>()</a:t>
            </a:r>
          </a:p>
          <a:p>
            <a:r>
              <a:rPr lang="en-US" sz="200" dirty="0"/>
              <a:t>    </a:t>
            </a:r>
          </a:p>
          <a:p>
            <a:r>
              <a:rPr lang="en-US" sz="200" dirty="0"/>
              <a:t>    if data['status'] == 'success':</a:t>
            </a:r>
          </a:p>
          <a:p>
            <a:r>
              <a:rPr lang="en-US" sz="200" dirty="0"/>
              <a:t>        return {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ip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('query'),</a:t>
            </a:r>
          </a:p>
          <a:p>
            <a:r>
              <a:rPr lang="en-US" sz="200" dirty="0"/>
              <a:t>            'city': </a:t>
            </a:r>
            <a:r>
              <a:rPr lang="en-US" sz="200" dirty="0" err="1"/>
              <a:t>data.get</a:t>
            </a:r>
            <a:r>
              <a:rPr lang="en-US" sz="200" dirty="0"/>
              <a:t>('city'),</a:t>
            </a:r>
          </a:p>
          <a:p>
            <a:r>
              <a:rPr lang="en-US" sz="200" dirty="0"/>
              <a:t>            'region':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regionName</a:t>
            </a:r>
            <a:r>
              <a:rPr lang="en-US" sz="200" dirty="0"/>
              <a:t>'),</a:t>
            </a:r>
          </a:p>
          <a:p>
            <a:r>
              <a:rPr lang="en-US" sz="200" dirty="0"/>
              <a:t>            'country': </a:t>
            </a:r>
            <a:r>
              <a:rPr lang="en-US" sz="200" dirty="0" err="1"/>
              <a:t>data.get</a:t>
            </a:r>
            <a:r>
              <a:rPr lang="en-US" sz="200" dirty="0"/>
              <a:t>('country'),</a:t>
            </a:r>
          </a:p>
          <a:p>
            <a:r>
              <a:rPr lang="en-US" sz="200" dirty="0"/>
              <a:t>            'location': f"{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lat</a:t>
            </a:r>
            <a:r>
              <a:rPr lang="en-US" sz="200" dirty="0"/>
              <a:t>')}, {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lon</a:t>
            </a:r>
            <a:r>
              <a:rPr lang="en-US" sz="200" dirty="0"/>
              <a:t>')}",</a:t>
            </a:r>
          </a:p>
          <a:p>
            <a:r>
              <a:rPr lang="en-US" sz="200" dirty="0"/>
              <a:t>            'postal': </a:t>
            </a:r>
            <a:r>
              <a:rPr lang="en-US" sz="200" dirty="0" err="1"/>
              <a:t>data.get</a:t>
            </a:r>
            <a:r>
              <a:rPr lang="en-US" sz="200" dirty="0"/>
              <a:t>('zip'),</a:t>
            </a:r>
          </a:p>
          <a:p>
            <a:r>
              <a:rPr lang="en-US" sz="200" dirty="0"/>
              <a:t>            '</a:t>
            </a:r>
            <a:r>
              <a:rPr lang="en-US" sz="200" dirty="0" err="1"/>
              <a:t>timezone</a:t>
            </a:r>
            <a:r>
              <a:rPr lang="en-US" sz="200" dirty="0"/>
              <a:t>': </a:t>
            </a:r>
            <a:r>
              <a:rPr lang="en-US" sz="200" dirty="0" err="1"/>
              <a:t>data.get</a:t>
            </a:r>
            <a:r>
              <a:rPr lang="en-US" sz="200" dirty="0"/>
              <a:t>('</a:t>
            </a:r>
            <a:r>
              <a:rPr lang="en-US" sz="200" dirty="0" err="1"/>
              <a:t>timezone</a:t>
            </a:r>
            <a:r>
              <a:rPr lang="en-US" sz="200" dirty="0"/>
              <a:t>')</a:t>
            </a:r>
          </a:p>
          <a:p>
            <a:r>
              <a:rPr lang="en-US" sz="200" dirty="0"/>
              <a:t>        }</a:t>
            </a:r>
          </a:p>
          <a:p>
            <a:r>
              <a:rPr lang="en-US" sz="200" dirty="0"/>
              <a:t>    else:</a:t>
            </a:r>
          </a:p>
          <a:p>
            <a:r>
              <a:rPr lang="en-US" sz="200" dirty="0"/>
              <a:t>        return {"error": "Could not retrieve data"}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6DD25-5385-1499-74BE-D0FA343D04A8}"/>
              </a:ext>
            </a:extLst>
          </p:cNvPr>
          <p:cNvSpPr txBox="1"/>
          <p:nvPr/>
        </p:nvSpPr>
        <p:spPr>
          <a:xfrm>
            <a:off x="311700" y="1436297"/>
            <a:ext cx="10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views.py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EACC3-D25D-EAE5-5590-62064D4D2C78}"/>
              </a:ext>
            </a:extLst>
          </p:cNvPr>
          <p:cNvSpPr txBox="1"/>
          <p:nvPr/>
        </p:nvSpPr>
        <p:spPr>
          <a:xfrm>
            <a:off x="2617490" y="1436297"/>
            <a:ext cx="25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templates/</a:t>
            </a:r>
            <a:r>
              <a:rPr lang="en-US" b="1" i="1" dirty="0" err="1"/>
              <a:t>weather.html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2E46-9855-AA03-88F2-2F4C7716CE7B}"/>
              </a:ext>
            </a:extLst>
          </p:cNvPr>
          <p:cNvSpPr txBox="1"/>
          <p:nvPr/>
        </p:nvSpPr>
        <p:spPr>
          <a:xfrm>
            <a:off x="2617490" y="1854869"/>
            <a:ext cx="26848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&lt;title&gt;AI Weather Assistant&lt;/title&gt;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 style="height: 100%; margin: 0; display: flex; justify-content: center; align-items: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style="text-align: center;"&gt;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// Check if the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const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if (!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fetch('https://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.then(response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.then(data =&gt; {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   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})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.catch(error =&gt;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});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&lt;/script&gt;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&lt;h1&gt;AI Weather Assistant&lt;/h1&gt;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&lt;form method="GET" action="{%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id="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{{ location }}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&lt;label for="tone"&gt;Enter the tone:&lt;/label&gt;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&lt;input type="text" name="tone" placeholder="set a tone for response" value="{{ </a:t>
            </a:r>
            <a:r>
              <a:rPr lang="en-US" sz="3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:'normal' }}" required&gt;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&lt;button type="submit"&gt;Submit&lt;/button&gt;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&lt;/form&gt;</a:t>
            </a:r>
          </a:p>
          <a:p>
            <a:endParaRPr lang="en-US" sz="3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style="width: 40%; margin: 0 auto; text-align: left;"&gt;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&lt;p&gt;{{ response }}&lt;/p&gt;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3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9A83-6478-CDA0-4550-E4356B640192}"/>
              </a:ext>
            </a:extLst>
          </p:cNvPr>
          <p:cNvSpPr txBox="1"/>
          <p:nvPr/>
        </p:nvSpPr>
        <p:spPr>
          <a:xfrm>
            <a:off x="6108548" y="1436297"/>
            <a:ext cx="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urls.py</a:t>
            </a:r>
            <a:endParaRPr 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92BE-369D-410A-56F0-FDFCFAB53C8A}"/>
              </a:ext>
            </a:extLst>
          </p:cNvPr>
          <p:cNvSpPr txBox="1"/>
          <p:nvPr/>
        </p:nvSpPr>
        <p:spPr>
          <a:xfrm>
            <a:off x="5936129" y="1805629"/>
            <a:ext cx="259071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from </a:t>
            </a:r>
            <a:r>
              <a:rPr lang="en-US" sz="500" dirty="0" err="1"/>
              <a:t>django.urls</a:t>
            </a:r>
            <a:r>
              <a:rPr lang="en-US" sz="500" dirty="0"/>
              <a:t> import path</a:t>
            </a:r>
          </a:p>
          <a:p>
            <a:r>
              <a:rPr lang="en-US" sz="500" dirty="0"/>
              <a:t>from . import views</a:t>
            </a:r>
          </a:p>
          <a:p>
            <a:endParaRPr lang="en-US" sz="500" dirty="0"/>
          </a:p>
          <a:p>
            <a:r>
              <a:rPr lang="en-US" sz="500" dirty="0" err="1"/>
              <a:t>urlpatterns</a:t>
            </a:r>
            <a:r>
              <a:rPr lang="en-US" sz="500" dirty="0"/>
              <a:t> = [</a:t>
            </a:r>
          </a:p>
          <a:p>
            <a:r>
              <a:rPr lang="en-US" sz="500" dirty="0"/>
              <a:t>    path('', </a:t>
            </a:r>
            <a:r>
              <a:rPr lang="en-US" sz="500" dirty="0" err="1"/>
              <a:t>views.helloFunction</a:t>
            </a:r>
            <a:r>
              <a:rPr lang="en-US" sz="500" dirty="0"/>
              <a:t>, name='</a:t>
            </a:r>
            <a:r>
              <a:rPr lang="en-US" sz="500" dirty="0" err="1"/>
              <a:t>helloFunction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</a:t>
            </a:r>
            <a:r>
              <a:rPr lang="en-US" sz="500" dirty="0" err="1"/>
              <a:t>customChatbot</a:t>
            </a:r>
            <a:r>
              <a:rPr lang="en-US" sz="500" dirty="0"/>
              <a:t>', </a:t>
            </a:r>
            <a:r>
              <a:rPr lang="en-US" sz="500" dirty="0" err="1"/>
              <a:t>views.customChatbot</a:t>
            </a:r>
            <a:r>
              <a:rPr lang="en-US" sz="500" dirty="0"/>
              <a:t>, name='</a:t>
            </a:r>
            <a:r>
              <a:rPr lang="en-US" sz="500" dirty="0" err="1"/>
              <a:t>customChatbot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path('upload', </a:t>
            </a:r>
            <a:r>
              <a:rPr lang="en-US" sz="500" dirty="0" err="1"/>
              <a:t>views.upload_files</a:t>
            </a:r>
            <a:r>
              <a:rPr lang="en-US" sz="500" dirty="0"/>
              <a:t>, name='</a:t>
            </a:r>
            <a:r>
              <a:rPr lang="en-US" sz="500" dirty="0" err="1"/>
              <a:t>upload_files</a:t>
            </a:r>
            <a:r>
              <a:rPr lang="en-US" sz="500" dirty="0"/>
              <a:t>'),</a:t>
            </a:r>
          </a:p>
          <a:p>
            <a:r>
              <a:rPr lang="en-US" sz="500" dirty="0"/>
              <a:t>    path('train', </a:t>
            </a:r>
            <a:r>
              <a:rPr lang="en-US" sz="500" dirty="0" err="1"/>
              <a:t>views.train</a:t>
            </a:r>
            <a:r>
              <a:rPr lang="en-US" sz="500" dirty="0"/>
              <a:t>, name='train'),</a:t>
            </a:r>
          </a:p>
          <a:p>
            <a:r>
              <a:rPr lang="en-US" sz="500" dirty="0"/>
              <a:t>    path('weather/', </a:t>
            </a:r>
            <a:r>
              <a:rPr lang="en-US" sz="500" dirty="0" err="1"/>
              <a:t>views.weather</a:t>
            </a:r>
            <a:r>
              <a:rPr lang="en-US" sz="500" dirty="0"/>
              <a:t>, name='weather'),</a:t>
            </a:r>
          </a:p>
          <a:p>
            <a:r>
              <a:rPr lang="en-US" sz="500" dirty="0"/>
              <a:t>]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42395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0026-5E42-0457-22C8-9243A157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FBA58-EEB7-4F98-0979-C1A45345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63CAA7-5122-BA8D-7B39-C59CD8D1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5888A-0EDF-D11F-0894-F8FD4573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003CA-8FBD-F87B-D374-F0B862E4F10A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(Remember this password! You will need to use it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2182296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391E-9B6F-3406-4780-BE8722F0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BB3A-67DB-3A3C-0BED-1C8F951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it look nicer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7381-C18B-9C1F-AC4C-B37B21ABE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4AC62-DD23-3EE5-B811-ABB80B63FA09}"/>
              </a:ext>
            </a:extLst>
          </p:cNvPr>
          <p:cNvSpPr txBox="1"/>
          <p:nvPr/>
        </p:nvSpPr>
        <p:spPr>
          <a:xfrm>
            <a:off x="244194" y="1017725"/>
            <a:ext cx="39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template </a:t>
            </a:r>
            <a:r>
              <a:rPr lang="en-US" b="1" i="1" dirty="0" err="1"/>
              <a:t>weather.html</a:t>
            </a:r>
            <a:r>
              <a:rPr lang="en-US" dirty="0"/>
              <a:t> under </a:t>
            </a:r>
            <a:r>
              <a:rPr lang="en-US" b="1" i="1" dirty="0"/>
              <a:t>templates</a:t>
            </a:r>
            <a:r>
              <a:rPr lang="en-US" dirty="0"/>
              <a:t> folder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C6115-EE30-68A2-F5CB-BE888171A43A}"/>
              </a:ext>
            </a:extLst>
          </p:cNvPr>
          <p:cNvSpPr txBox="1"/>
          <p:nvPr/>
        </p:nvSpPr>
        <p:spPr>
          <a:xfrm>
            <a:off x="243798" y="1858732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templates/</a:t>
            </a:r>
            <a:r>
              <a:rPr lang="en-US" b="1" i="1" dirty="0" err="1"/>
              <a:t>weather</a:t>
            </a:r>
            <a:r>
              <a:rPr lang="en-US" b="1" dirty="0" err="1"/>
              <a:t>.html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5FEAC-7D59-8781-6834-B767C9A9F180}"/>
              </a:ext>
            </a:extLst>
          </p:cNvPr>
          <p:cNvSpPr txBox="1"/>
          <p:nvPr/>
        </p:nvSpPr>
        <p:spPr>
          <a:xfrm rot="16200000">
            <a:off x="898540" y="1389053"/>
            <a:ext cx="24769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 html&gt;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 lang="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charset="UTF-8"&gt;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&lt;meta name="viewport" content="width=device-width, initial-scale=1.0"&gt;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&lt;title&gt;Clothing Suggestion&lt;/title&gt;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body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font-family: 'Arial', sans-serif;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height: 100vh;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flex;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justify-content: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align-items: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background: linear-gradient(to right,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fcfcfc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#f6f7f7); /* Gradient background */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.container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fff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0 4px 8px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100%;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max-width: 500px;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center;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h1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#333;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24px;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form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label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display: block;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10px 0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input[type="text"]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width: 80%;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1px solid #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ddd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margin-bottom: 10px;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button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#2193b0;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white;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10px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border: none;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font-size: 14px;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cursor: pointer;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transition: background-color 0.3s;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button:hover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#6dd5ed;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.response-box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margin-top: 20px;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text-align: left;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color: #555;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background-color: #f9f9f9;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padding: 15px;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border-radius: 5px;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box-shadow: inset 0 1px 3px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(0, 0, 0, 0.1);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p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margin: 0;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&lt;/style&gt;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&lt;div class="container"&gt;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&lt;h1&gt;Weather Assistant&lt;/h1&gt;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&lt;form method="GET" action="{%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'weather' %}"&gt;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"&gt;IP Address:&lt;/label&gt;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id="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-hidden" name="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" placeholder="IP address"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ip_address|default_if_none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:'' }}" required&gt; 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/&gt;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{{ location }}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&lt;label for="tone"&gt;Enter the tone:&lt;/label&gt;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&lt;input type="text" name="tone" placeholder="set a tone for response" value="{{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tone|default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:'sassy' }}" required&gt;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&lt;button type="submit"&gt;Submit&lt;/button&gt;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&lt;/form&gt;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&lt;div class="response-box"&gt;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&lt;p&gt;{{ response }}&lt;/p&gt;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&lt;/div&gt;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&lt;/div&gt;</a:t>
            </a:r>
          </a:p>
          <a:p>
            <a:endParaRPr lang="en-US" sz="200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document.addEventListener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DOMContentLoaded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', function()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// Check if the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 input is empty, then fetch the IP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const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document.getElementById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-hidden');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if (!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fetch('https://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api.ipify.org?format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.then(response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response.json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.then(data =&gt; {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ipInput.value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data.ip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})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    .catch(error =&gt; </a:t>
            </a:r>
            <a:r>
              <a:rPr lang="en-US" sz="2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console.error</a:t>
            </a:r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('Error fetching IP:', error));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    }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&lt;/script&gt;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r>
              <a:rPr lang="en-US" sz="2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C6CAE-BB8A-AA69-246D-0ED0A04A0267}"/>
              </a:ext>
            </a:extLst>
          </p:cNvPr>
          <p:cNvSpPr txBox="1"/>
          <p:nvPr/>
        </p:nvSpPr>
        <p:spPr>
          <a:xfrm>
            <a:off x="2287534" y="-30853168"/>
            <a:ext cx="457506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django.shortcuts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langchain_community.llms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langchain_community.document_loaders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langchain_community.vectorstores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FAISS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django.core.files.storage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langchain.prompts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langchain.chains.combine_documents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django.http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'gemma2:2b'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LLM(prompt):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ollama.chat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messages=[{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'role'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prompt}])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'message'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'content'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helloFunction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LLM(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customChatbot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request.GET.get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"response"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response}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request.method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'POST'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Get the list of uploaded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request.FILES.getlist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'files[]'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the base directory where files will be saved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Ensure the 'data' directory exists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os.makedirs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Process each file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the file to the 'data'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default_storage.open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file_path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wb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+'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destination: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 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uploaded_file.chunks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destination.write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success_messages.append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'File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uploaded_file.name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 uploaded successfully!'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Return a response indicating success for all files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success_messages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If no files were uploaded, return an error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alert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'No files uploaded.'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alert)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RAG(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FAISS index with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set to 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FAISS.load_local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allow_dangerous_deserialization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up the query prompt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prompt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ChatPromptTemplate.from_template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Answer the following question only based on the given context: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{context}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&lt;/context&gt;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Question: {input}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Retrieve context from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create_stuff_documents_chain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prompt)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vector_store.as_retriever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create_retrieval_chain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(retriever,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docs_chain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Perform the query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retrieval_chain.invoke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"input"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user_input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":::QUERY RESPONSE:::"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response[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"answer"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train(request):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JsonResponse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'status'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'success'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documents from a local directory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DirectoryLoader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(DATA_PATH, glob=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"*.pdf"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loader_cls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PyMuPDFLoader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documents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loader.load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documents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split_text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documents into manageable chunks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length_function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add_start_index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chunks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text_splitter.split_documents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"Split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(documents)}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documents into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chunks</a:t>
            </a: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save_to_faiss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(chunks):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Clear out the database first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os.path.exists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(FAISS_PATH):</a:t>
            </a: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shutil.rmtree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Create embeddings using </a:t>
            </a:r>
            <a:r>
              <a:rPr lang="en-US" sz="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Ollama's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local model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OllamaEmbeddings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(model=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Initialize FAISS vector store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FAISS.from_documents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(chunks, embeddings)</a:t>
            </a:r>
          </a:p>
          <a:p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Save FAISS index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vector_store.save_local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(FAISS_PATH)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-US" sz="2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"Saved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(chunks)}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chunks to 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{FAISS_PATH}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using FAISS."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Dynamically point to the 'data' folder in the same directory as this script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BASE_DIR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os.path.dirname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os.path.abspath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(__file__))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FAISS_PATH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faiss_index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DATA_PATH = </a:t>
            </a: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os.path.join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(BASE_DIR,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generate_data_store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{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'response'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"Chatbot trained successfully!"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Pass response to template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render(request, 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customChatbot.html</a:t>
            </a:r>
            <a:r>
              <a:rPr lang="en-US" sz="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response) </a:t>
            </a:r>
            <a:r>
              <a:rPr lang="en-US" sz="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Render the HTML page with response </a:t>
            </a: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F9A5F-2E2F-A154-05F4-FD9B51B3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04" y="1119684"/>
            <a:ext cx="4221835" cy="3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59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DBE9-838A-9704-2EDE-2D5B655E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DA7F-F7A9-8151-F3BB-C4A6B1219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3118247"/>
          </a:xfrm>
        </p:spPr>
        <p:txBody>
          <a:bodyPr/>
          <a:lstStyle/>
          <a:p>
            <a:r>
              <a:rPr lang="en-US" dirty="0"/>
              <a:t>Used Django to build a website</a:t>
            </a:r>
          </a:p>
          <a:p>
            <a:r>
              <a:rPr lang="en-US" dirty="0"/>
              <a:t>Used </a:t>
            </a:r>
            <a:r>
              <a:rPr lang="en-US" dirty="0" err="1"/>
              <a:t>Ollama</a:t>
            </a:r>
            <a:r>
              <a:rPr lang="en-US" dirty="0"/>
              <a:t> to load an LLM</a:t>
            </a:r>
          </a:p>
          <a:p>
            <a:r>
              <a:rPr lang="en-US" dirty="0"/>
              <a:t>Customized a Chatbot</a:t>
            </a:r>
          </a:p>
          <a:p>
            <a:r>
              <a:rPr lang="en-US" dirty="0"/>
              <a:t>Built a Weather App with APIs and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52E9F-FF70-B9F3-1892-0F98A49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4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5E8E-7CE5-1664-DA79-0938363A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F8E2-6F11-F4DA-CB8B-AF9CB1AE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0219"/>
            <a:ext cx="8229600" cy="2309241"/>
          </a:xfrm>
        </p:spPr>
        <p:txBody>
          <a:bodyPr/>
          <a:lstStyle/>
          <a:p>
            <a:r>
              <a:rPr lang="en-US" dirty="0"/>
              <a:t>W3School: </a:t>
            </a:r>
            <a:r>
              <a:rPr lang="en-US" dirty="0">
                <a:hlinkClick r:id="rId2"/>
              </a:rPr>
              <a:t>https://www.w3schools.com/</a:t>
            </a:r>
            <a:endParaRPr lang="en-US" dirty="0"/>
          </a:p>
          <a:p>
            <a:r>
              <a:rPr lang="en-US" dirty="0"/>
              <a:t>Django: </a:t>
            </a:r>
            <a:r>
              <a:rPr lang="en-US" dirty="0">
                <a:hlinkClick r:id="rId3"/>
              </a:rPr>
              <a:t>https://www.djangoproject.com/</a:t>
            </a:r>
            <a:endParaRPr lang="en-US" dirty="0"/>
          </a:p>
          <a:p>
            <a:r>
              <a:rPr lang="en-US" dirty="0"/>
              <a:t>React: </a:t>
            </a:r>
            <a:r>
              <a:rPr lang="en-US" dirty="0">
                <a:hlinkClick r:id="rId4"/>
              </a:rPr>
              <a:t>https://react.dev/</a:t>
            </a:r>
            <a:r>
              <a:rPr lang="en-US" dirty="0"/>
              <a:t> </a:t>
            </a:r>
          </a:p>
          <a:p>
            <a:r>
              <a:rPr lang="en-US" dirty="0"/>
              <a:t>MySQL: </a:t>
            </a:r>
            <a:r>
              <a:rPr lang="en-US" dirty="0">
                <a:hlinkClick r:id="rId5"/>
              </a:rPr>
              <a:t>https://www.mysql.com/</a:t>
            </a:r>
            <a:endParaRPr lang="en-US" dirty="0"/>
          </a:p>
          <a:p>
            <a:r>
              <a:rPr lang="en-US" dirty="0"/>
              <a:t>Neo4j: </a:t>
            </a:r>
            <a:r>
              <a:rPr lang="en-US" dirty="0">
                <a:hlinkClick r:id="rId6"/>
              </a:rPr>
              <a:t>https://neo4j.com/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9DA6-B96B-16A2-587E-EE8D8B8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1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B9D71-F77D-71C7-9D20-05509E2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2D3C-C188-B29A-523B-9977A958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6330"/>
            <a:ext cx="8229600" cy="801290"/>
          </a:xfrm>
        </p:spPr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B05E2-7E8F-B0DA-0632-26C8CCFD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44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43607-C23A-11E3-3DCF-147726C2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D1606-6C3F-1269-9B5F-56EC36F67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A02FE-313E-13EA-283C-F18B2F41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 Graph Diagram Visualization Tool 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7EE66E-6DAB-2553-E316-05E6FBD6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77193"/>
            <a:ext cx="6877312" cy="3446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6460B-FE72-B5CE-3EFE-2663616B7439}"/>
              </a:ext>
            </a:extLst>
          </p:cNvPr>
          <p:cNvSpPr txBox="1"/>
          <p:nvPr/>
        </p:nvSpPr>
        <p:spPr>
          <a:xfrm>
            <a:off x="461913" y="1062793"/>
            <a:ext cx="770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yWorks</a:t>
            </a:r>
            <a:r>
              <a:rPr lang="en-US" dirty="0"/>
              <a:t>/</a:t>
            </a:r>
            <a:r>
              <a:rPr lang="en-US" dirty="0" err="1"/>
              <a:t>yfiles</a:t>
            </a:r>
            <a:r>
              <a:rPr lang="en-US" dirty="0"/>
              <a:t>-</a:t>
            </a:r>
            <a:r>
              <a:rPr lang="en-US" dirty="0" err="1"/>
              <a:t>jupyter</a:t>
            </a:r>
            <a:r>
              <a:rPr lang="en-US" dirty="0"/>
              <a:t>-graphs/tree/</a:t>
            </a:r>
            <a:r>
              <a:rPr lang="en-US" dirty="0" err="1"/>
              <a:t>main?tab</a:t>
            </a:r>
            <a:r>
              <a:rPr lang="en-US" dirty="0"/>
              <a:t>=readme-</a:t>
            </a:r>
            <a:r>
              <a:rPr lang="en-US" dirty="0" err="1"/>
              <a:t>ov</a:t>
            </a:r>
            <a:r>
              <a:rPr lang="en-US" dirty="0"/>
              <a:t>-file</a:t>
            </a:r>
          </a:p>
        </p:txBody>
      </p:sp>
    </p:spTree>
    <p:extLst>
      <p:ext uri="{BB962C8B-B14F-4D97-AF65-F5344CB8AC3E}">
        <p14:creationId xmlns:p14="http://schemas.microsoft.com/office/powerpoint/2010/main" val="4134697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4D14-E4F8-9132-8D1F-EBD32A77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Port Issue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F169-6520-3C35-5D5F-69015ED2E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A6F5-A085-1476-80C4-9B28545C557D}"/>
              </a:ext>
            </a:extLst>
          </p:cNvPr>
          <p:cNvSpPr txBox="1"/>
          <p:nvPr/>
        </p:nvSpPr>
        <p:spPr>
          <a:xfrm>
            <a:off x="311700" y="914400"/>
            <a:ext cx="833183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run the </a:t>
            </a:r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code to view on browser, there will be an error:</a:t>
            </a:r>
            <a:endParaRPr lang="en-US" dirty="0"/>
          </a:p>
          <a:p>
            <a:r>
              <a:rPr lang="en-US" sz="1400" b="1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Error: That port is already in use.</a:t>
            </a:r>
            <a:endParaRPr lang="en-US" sz="1400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To solve this problem there are two ways:</a:t>
            </a:r>
          </a:p>
          <a:p>
            <a:pPr marL="342900" indent="-342900">
              <a:buAutoNum type="arabicPeriod"/>
            </a:pPr>
            <a:r>
              <a:rPr lang="en-US" dirty="0"/>
              <a:t>Terminate the process previous running in the port (e.g.,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  <a:r>
              <a:rPr lang="en-US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 err="1"/>
              <a:t>lsof</a:t>
            </a:r>
            <a:r>
              <a:rPr lang="en-US" i="1" dirty="0"/>
              <a:t> -</a:t>
            </a:r>
            <a:r>
              <a:rPr lang="en-US" i="1" dirty="0" err="1"/>
              <a:t>i</a:t>
            </a:r>
            <a:r>
              <a:rPr lang="en-US" i="1" dirty="0"/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8000</a:t>
            </a:r>
            <a:r>
              <a:rPr lang="en-US" i="1" dirty="0"/>
              <a:t> </a:t>
            </a:r>
            <a:r>
              <a:rPr lang="en-US" dirty="0"/>
              <a:t>(to find the </a:t>
            </a:r>
            <a:r>
              <a:rPr lang="en-US" b="1" dirty="0"/>
              <a:t>PID</a:t>
            </a:r>
            <a:r>
              <a:rPr lang="en-US" dirty="0"/>
              <a:t> of the process)</a:t>
            </a:r>
          </a:p>
          <a:p>
            <a:pPr marL="800100" lvl="1" indent="-342900">
              <a:buFontTx/>
              <a:buAutoNum type="arabicPeriod"/>
            </a:pPr>
            <a:r>
              <a:rPr lang="en-US" i="1" dirty="0"/>
              <a:t>kill -9 </a:t>
            </a:r>
            <a:r>
              <a:rPr lang="en-US" dirty="0">
                <a:solidFill>
                  <a:srgbClr val="C00000"/>
                </a:solidFill>
              </a:rPr>
              <a:t>PID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(windows: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netstat -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ano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|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findstr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 :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</a:t>
            </a:r>
          </a:p>
          <a:p>
            <a:pPr lvl="1"/>
            <a:r>
              <a:rPr lang="en-US" dirty="0">
                <a:solidFill>
                  <a:srgbClr val="C00000"/>
                </a:solidFill>
                <a:highlight>
                  <a:srgbClr val="F4F6F8"/>
                </a:highlight>
                <a:latin typeface="Inconsolata" panose="020F0502020204030204" pitchFamily="2" charset="0"/>
              </a:rPr>
              <a:t>2. </a:t>
            </a:r>
            <a:r>
              <a:rPr lang="en-US" b="0" i="0" dirty="0" err="1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taskkill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 /PID </a:t>
            </a:r>
            <a:r>
              <a:rPr lang="en-US" b="0" i="0" dirty="0">
                <a:solidFill>
                  <a:srgbClr val="C00000"/>
                </a:solidFill>
                <a:effectLst/>
                <a:highlight>
                  <a:srgbClr val="F4F6F8"/>
                </a:highlight>
                <a:latin typeface="Inconsolata" panose="020F0502020204030204" pitchFamily="2" charset="0"/>
              </a:rPr>
              <a:t>8000 </a:t>
            </a:r>
            <a:r>
              <a:rPr lang="en-US" b="0" i="0" dirty="0">
                <a:solidFill>
                  <a:srgbClr val="373737"/>
                </a:solidFill>
                <a:effectLst/>
                <a:highlight>
                  <a:srgbClr val="F4F6F8"/>
                </a:highlight>
                <a:latin typeface="Inconsolata" pitchFamily="1" charset="0"/>
              </a:rPr>
              <a:t>/f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Run the server on a new port:</a:t>
            </a:r>
          </a:p>
          <a:p>
            <a:pPr lvl="1"/>
            <a:r>
              <a:rPr lang="en-US" i="1" dirty="0"/>
              <a:t>python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manage.py</a:t>
            </a:r>
            <a:r>
              <a:rPr lang="en-US" i="1" dirty="0">
                <a:solidFill>
                  <a:srgbClr val="BBBBBB"/>
                </a:solidFill>
                <a:effectLst/>
              </a:rPr>
              <a:t> </a:t>
            </a:r>
            <a:r>
              <a:rPr lang="en-US" i="1" dirty="0" err="1"/>
              <a:t>runserver</a:t>
            </a:r>
            <a:r>
              <a:rPr lang="en-US" i="1" dirty="0"/>
              <a:t> 8081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082C-0377-B6FF-0D92-435D419BF18E}"/>
              </a:ext>
            </a:extLst>
          </p:cNvPr>
          <p:cNvSpPr txBox="1"/>
          <p:nvPr/>
        </p:nvSpPr>
        <p:spPr>
          <a:xfrm>
            <a:off x="311700" y="4138375"/>
            <a:ext cx="8160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http://127.0.0.1:8000/</a:t>
            </a:r>
            <a:r>
              <a:rPr lang="en-US" dirty="0">
                <a:solidFill>
                  <a:srgbClr val="1716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browser, now you have successfully pass information from Django to the browser</a:t>
            </a:r>
          </a:p>
        </p:txBody>
      </p:sp>
    </p:spTree>
    <p:extLst>
      <p:ext uri="{BB962C8B-B14F-4D97-AF65-F5344CB8AC3E}">
        <p14:creationId xmlns:p14="http://schemas.microsoft.com/office/powerpoint/2010/main" val="3642530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245E-CD7E-AC3A-49BA-399127A87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5CED-56FE-6CBE-BFD4-F226E8A4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Environment from requirements.txt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8515-DB58-E557-5C79-02E843F5F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3A863-15DB-4B74-1623-7EC22B0112C8}"/>
              </a:ext>
            </a:extLst>
          </p:cNvPr>
          <p:cNvSpPr txBox="1"/>
          <p:nvPr/>
        </p:nvSpPr>
        <p:spPr>
          <a:xfrm>
            <a:off x="202891" y="997421"/>
            <a:ext cx="888454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create --name GRAPH</a:t>
            </a:r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sz="2400" b="1" dirty="0"/>
              <a:t>Install pip: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install pip</a:t>
            </a:r>
          </a:p>
          <a:p>
            <a:endParaRPr lang="en-US" i="1" dirty="0"/>
          </a:p>
          <a:p>
            <a:r>
              <a:rPr lang="en-US" sz="2400" b="1" dirty="0"/>
              <a:t>Install  required packages:</a:t>
            </a:r>
          </a:p>
          <a:p>
            <a:r>
              <a:rPr lang="en-US" i="1" dirty="0">
                <a:solidFill>
                  <a:srgbClr val="0070C0"/>
                </a:solidFill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54589-175D-0BE8-D575-7A07D81C0CBC}"/>
              </a:ext>
            </a:extLst>
          </p:cNvPr>
          <p:cNvSpPr txBox="1"/>
          <p:nvPr/>
        </p:nvSpPr>
        <p:spPr>
          <a:xfrm>
            <a:off x="3986914" y="2419759"/>
            <a:ext cx="1376082" cy="6280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aiohappyeyeballs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aiohttp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aiosignal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annotated-types==0.7.0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anyio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asgiref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==3.8.1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attrs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==24.2.0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certifi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==2024.8.30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charset-normalizer==3.3.2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dataclasses-json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==0.6.7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Django==5.1.1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faiss-cpu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==1.8.0.post1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frozenlist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greenlet==3.1.1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h11==0.14.0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httpx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==0.27.2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idna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jsonpatch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jsonpointer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-community==0.3.0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-core==0.3.5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-text-splitters==0.3.0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langsmith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==0.1.125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marshmallow==3.22.0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multidict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-extensions==1.0.0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==1.26.4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ollama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==0.3.3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orjson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==3.10.7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packaging==24.1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==2.9.2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-settings==2.5.2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pydantic_core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==2.23.4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PyMuPDFb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==1.24.10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python-</a:t>
            </a: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dotenv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==1.0.1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PyYAML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==6.0.2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requests==2.32.3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setuptools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==72.1.0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sniffio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==1.3.1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SQLAlchemy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==2.0.35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sqlparse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==0.5.1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tenacity==8.5.0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typing-inspect==0.9.0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typing_extensions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==4.12.2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urllib3==2.2.3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wheel==0.44.0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yarl</a:t>
            </a:r>
            <a:r>
              <a:rPr lang="en-US" sz="7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==1.11.1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9DACB-A918-4FDB-09A4-DECB07456496}"/>
              </a:ext>
            </a:extLst>
          </p:cNvPr>
          <p:cNvSpPr txBox="1"/>
          <p:nvPr/>
        </p:nvSpPr>
        <p:spPr>
          <a:xfrm>
            <a:off x="5725789" y="2990274"/>
            <a:ext cx="3215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If there is a “OpenSSL” related error when creating the environment: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This is due to .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error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go to location where you've installed </a:t>
            </a:r>
            <a:r>
              <a:rPr lang="en-US" sz="1050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naconda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naconda3&gt;Library&gt;bin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. search and copy following </a:t>
            </a:r>
            <a:r>
              <a:rPr lang="en-US" sz="1050" b="0" i="0" dirty="0" err="1">
                <a:solidFill>
                  <a:srgbClr val="C00000"/>
                </a:solidFill>
                <a:effectLst/>
                <a:latin typeface="-apple-system"/>
              </a:rPr>
              <a:t>dll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files</a:t>
            </a:r>
          </a:p>
          <a:p>
            <a:pPr algn="l"/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libcrypto-1_1-x64.dll</a:t>
            </a:r>
            <a:b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</a:b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libssl-1_1-x64.dll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and paste to: </a:t>
            </a:r>
            <a:r>
              <a:rPr lang="en-US" sz="1050" b="1" dirty="0">
                <a:solidFill>
                  <a:srgbClr val="C00000"/>
                </a:solidFill>
                <a:latin typeface="-apple-system"/>
              </a:rPr>
              <a:t>A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naconda3&gt;DLLs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then restart your </a:t>
            </a:r>
            <a:r>
              <a:rPr lang="en-US" sz="1050" b="1" i="0" dirty="0">
                <a:solidFill>
                  <a:srgbClr val="C00000"/>
                </a:solidFill>
                <a:effectLst/>
                <a:latin typeface="-apple-system"/>
              </a:rPr>
              <a:t>terminal</a:t>
            </a:r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 (or computer)</a:t>
            </a:r>
          </a:p>
          <a:p>
            <a:pPr algn="l"/>
            <a:r>
              <a:rPr lang="en-US" sz="1050" b="0" i="0" dirty="0">
                <a:solidFill>
                  <a:srgbClr val="C00000"/>
                </a:solidFill>
                <a:effectLst/>
                <a:latin typeface="-apple-system"/>
              </a:rPr>
              <a:t>issue will get resolved.</a:t>
            </a:r>
          </a:p>
          <a:p>
            <a:endParaRPr lang="en-US" sz="1050" b="0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1859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F56C-DF62-C54B-8EE9-B9D13101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66C2-C28F-BADB-0E42-E900606D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Virtual Environment from YML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C7-6887-5A78-85DF-4766C8D7C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4BC17-4BFB-D42E-E758-E08236A5F400}"/>
              </a:ext>
            </a:extLst>
          </p:cNvPr>
          <p:cNvSpPr txBox="1"/>
          <p:nvPr/>
        </p:nvSpPr>
        <p:spPr>
          <a:xfrm>
            <a:off x="311700" y="981704"/>
            <a:ext cx="8884548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open-sans"/>
              </a:rPr>
              <a:t>In terminal (Anaconda Prompt on Windows), type the command below and press ENTER key:</a:t>
            </a:r>
          </a:p>
          <a:p>
            <a:pPr rtl="0"/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env create -f </a:t>
            </a:r>
            <a:r>
              <a:rPr lang="en-US" i="1" dirty="0" err="1">
                <a:solidFill>
                  <a:srgbClr val="0070C0"/>
                </a:solidFill>
              </a:rPr>
              <a:t>environment.yml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algn="l"/>
            <a:endParaRPr lang="en-US" i="1" dirty="0">
              <a:solidFill>
                <a:srgbClr val="00622F"/>
              </a:solidFill>
              <a:latin typeface="open-sans"/>
            </a:endParaRPr>
          </a:p>
          <a:p>
            <a:pPr algn="l"/>
            <a:r>
              <a:rPr lang="en-US" dirty="0"/>
              <a:t>When the environment is created, you will see:</a:t>
            </a:r>
          </a:p>
          <a:p>
            <a:pPr algn="l"/>
            <a:endParaRPr lang="en-US" i="1" dirty="0"/>
          </a:p>
          <a:p>
            <a:pPr algn="l"/>
            <a:endParaRPr lang="en-US" sz="2400" b="1" dirty="0"/>
          </a:p>
          <a:p>
            <a:pPr algn="l"/>
            <a:r>
              <a:rPr lang="en-US" sz="2900" b="1" dirty="0"/>
              <a:t>Activate the Virtual Environment:</a:t>
            </a:r>
          </a:p>
          <a:p>
            <a:r>
              <a:rPr lang="en-US" i="1" dirty="0" err="1">
                <a:solidFill>
                  <a:srgbClr val="0070C0"/>
                </a:solidFill>
              </a:rPr>
              <a:t>conda</a:t>
            </a:r>
            <a:r>
              <a:rPr lang="en-US" i="1" dirty="0">
                <a:solidFill>
                  <a:srgbClr val="0070C0"/>
                </a:solidFill>
              </a:rPr>
              <a:t> activate GRAPH</a:t>
            </a:r>
          </a:p>
          <a:p>
            <a:endParaRPr lang="en-US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3C4B4-8600-D8F3-DAA0-8236DC8BE805}"/>
              </a:ext>
            </a:extLst>
          </p:cNvPr>
          <p:cNvCxnSpPr>
            <a:cxnSpLocks/>
          </p:cNvCxnSpPr>
          <p:nvPr/>
        </p:nvCxnSpPr>
        <p:spPr>
          <a:xfrm>
            <a:off x="4699485" y="4794029"/>
            <a:ext cx="187039" cy="13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A8E51-F90E-934C-8F50-3A1DD7DF5281}"/>
              </a:ext>
            </a:extLst>
          </p:cNvPr>
          <p:cNvSpPr txBox="1"/>
          <p:nvPr/>
        </p:nvSpPr>
        <p:spPr>
          <a:xfrm>
            <a:off x="435842" y="4178648"/>
            <a:ext cx="454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“(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)” at the beginning, </a:t>
            </a:r>
          </a:p>
          <a:p>
            <a:r>
              <a:rPr lang="en-US" dirty="0"/>
              <a:t>it means the </a:t>
            </a:r>
            <a:r>
              <a:rPr lang="en-US" i="1" dirty="0">
                <a:solidFill>
                  <a:srgbClr val="0070C0"/>
                </a:solidFill>
              </a:rPr>
              <a:t>GRAPH</a:t>
            </a:r>
            <a:r>
              <a:rPr lang="en-US" dirty="0"/>
              <a:t> environment is activated: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69466-9D36-5C9D-BC4C-72DDFC4C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3" y="3666582"/>
            <a:ext cx="3766343" cy="1366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854FF-4246-3A62-26BE-36AB3676F282}"/>
              </a:ext>
            </a:extLst>
          </p:cNvPr>
          <p:cNvSpPr txBox="1"/>
          <p:nvPr/>
        </p:nvSpPr>
        <p:spPr>
          <a:xfrm rot="16200000">
            <a:off x="4143511" y="943271"/>
            <a:ext cx="4972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name: LLM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channels: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defaults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dependencies: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bzip2=1.0.8=h6c40b1e_6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ca-certificates=2024.7.2=hecd8cb5_0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expat=2.6.3=h6d0c2b6_0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libcxx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=14.0.6=h9765a3e_0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libffi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=3.4.4=hecd8cb5_1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ncurses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=6.4=hcec6c5f_0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openssl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=3.0.15=h46256e1_0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pip=24.2=py312hecd8cb5_0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python=3.12.3=hd58486a_1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readline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=8.2=hca72f7f_0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setuptools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=72.1.0=py312hecd8cb5_0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sqlite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=3.45.3=h6c40b1e_0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tk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=8.6.14=h4d00af3_0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tzdata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=2024a=h04d1e81_0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wheel=0.44.0=py312hecd8cb5_0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xz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=5.4.6=h6c40b1e_1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zlib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=1.2.13=h4b97444_1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- pip: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aiohappyeyeballs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aiohttp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aiosignal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annotated-types==0.7.0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anyio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==4.4.0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==3.8.1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attrs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==24.2.0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certifi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==2024.8.30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charset-normalizer==3.3.2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dataclasses-json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==0.6.7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==5.1.1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faiss-cpu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==1.8.0.post1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frozenlist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greenlet==3.1.1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h11==0.14.0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httpcore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httpx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==0.27.2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idna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jsonpatch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jsonpointer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-community==0.3.0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-core==0.3.5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langchain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-text-splitters==0.3.0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langsmith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==0.1.125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marshmallow==3.22.0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multidict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==6.1.0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mypy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-extensions==1.0.0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==1.26.4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ollama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==0.3.3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orjson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==3.10.7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packaging==24.1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==2.9.2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-core==2.23.4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pydantic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-settings==2.5.2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pymupdfb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==1.24.10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python-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dotenv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==1.0.1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pyyaml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==6.0.2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requests==2.32.3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sniffio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==1.3.1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sqlalchemy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==2.0.35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==0.5.1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tenacity==8.5.0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typing-extensions==4.12.2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typing-inspect==0.9.0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urllib3==2.2.3</a:t>
            </a:r>
          </a:p>
          <a:p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US" sz="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yarl</a:t>
            </a:r>
            <a:r>
              <a:rPr lang="en-US" sz="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==1.11.1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DEF40-C536-8B3E-456B-F46F4FFA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72" y="1554404"/>
            <a:ext cx="2937294" cy="18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9758-0230-F768-4DEE-879B418D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10957A-52A9-A557-5BE5-2DD494AB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89" y="1767387"/>
            <a:ext cx="1651000" cy="185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4FAF1-447D-51A9-DC26-67F13FF3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CC597-7695-B7C0-62C6-4A3F9EE5B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F2343-366D-E138-C79D-E2A859DD3E80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11AD14-56DA-2DDA-C8EA-34CC065F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082B2-C8FD-0354-F678-727739F7C699}"/>
              </a:ext>
            </a:extLst>
          </p:cNvPr>
          <p:cNvCxnSpPr>
            <a:cxnSpLocks/>
          </p:cNvCxnSpPr>
          <p:nvPr/>
        </p:nvCxnSpPr>
        <p:spPr>
          <a:xfrm flipH="1">
            <a:off x="1126432" y="404304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0F11E6-8841-63C4-6665-28B81BDC9B26}"/>
              </a:ext>
            </a:extLst>
          </p:cNvPr>
          <p:cNvSpPr txBox="1"/>
          <p:nvPr/>
        </p:nvSpPr>
        <p:spPr>
          <a:xfrm>
            <a:off x="6386907" y="11856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CEB042-D935-EE77-C487-1F8103EC8A53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4F67C3D-3522-74D7-782B-7A1820E1A621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84DE-FB1C-4077-49BC-1FF32A91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357E-96E1-0CED-6C0E-2DA0397D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BFA01-385C-8AC8-EF20-1BD9940655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BC012-3329-8275-A6B5-DE09BBE82848}"/>
              </a:ext>
            </a:extLst>
          </p:cNvPr>
          <p:cNvSpPr txBox="1"/>
          <p:nvPr/>
        </p:nvSpPr>
        <p:spPr>
          <a:xfrm>
            <a:off x="431074" y="1185665"/>
            <a:ext cx="246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B6A4F-AF3B-7CE0-4D68-9468A8BE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3"/>
          <a:stretch/>
        </p:blipFill>
        <p:spPr>
          <a:xfrm>
            <a:off x="431074" y="1593663"/>
            <a:ext cx="5205680" cy="301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7BB02C-399D-BB2E-7872-94A93190FA48}"/>
              </a:ext>
            </a:extLst>
          </p:cNvPr>
          <p:cNvCxnSpPr>
            <a:cxnSpLocks/>
          </p:cNvCxnSpPr>
          <p:nvPr/>
        </p:nvCxnSpPr>
        <p:spPr>
          <a:xfrm flipH="1">
            <a:off x="2482690" y="401235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BFA6B0-CB36-1F94-A8A6-A8B07E22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57" y="1722937"/>
            <a:ext cx="1663700" cy="194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AB654C-AF5B-8F49-A10D-170773F7BC9F}"/>
              </a:ext>
            </a:extLst>
          </p:cNvPr>
          <p:cNvSpPr txBox="1"/>
          <p:nvPr/>
        </p:nvSpPr>
        <p:spPr>
          <a:xfrm>
            <a:off x="6386907" y="1185665"/>
            <a:ext cx="25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90AD6-628A-68F4-3A44-18FF90C139DB}"/>
              </a:ext>
            </a:extLst>
          </p:cNvPr>
          <p:cNvCxnSpPr>
            <a:cxnSpLocks/>
          </p:cNvCxnSpPr>
          <p:nvPr/>
        </p:nvCxnSpPr>
        <p:spPr>
          <a:xfrm flipH="1">
            <a:off x="7678992" y="3099441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D1C1432-4ABE-3819-414C-9B2BCAFC7C5B}"/>
              </a:ext>
            </a:extLst>
          </p:cNvPr>
          <p:cNvSpPr/>
          <p:nvPr/>
        </p:nvSpPr>
        <p:spPr>
          <a:xfrm>
            <a:off x="5904411" y="2694487"/>
            <a:ext cx="287383" cy="5188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668-28F5-E9A8-A08E-B25F9BA9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339CA-1413-9618-1189-5E0949DE3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77437-23C5-315B-DB4D-AE7D8D04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Neo4j Project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CB5F1-B7C6-2089-6CA2-992BFF9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" b="-462"/>
          <a:stretch/>
        </p:blipFill>
        <p:spPr>
          <a:xfrm>
            <a:off x="405968" y="1250946"/>
            <a:ext cx="7772400" cy="29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AD6C5-7F0C-3CF4-E878-EF9037A19EA9}"/>
              </a:ext>
            </a:extLst>
          </p:cNvPr>
          <p:cNvSpPr txBox="1"/>
          <p:nvPr/>
        </p:nvSpPr>
        <p:spPr>
          <a:xfrm>
            <a:off x="405968" y="4236810"/>
            <a:ext cx="7121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Local 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(</a:t>
            </a:r>
            <a:r>
              <a:rPr lang="en-US" dirty="0">
                <a:solidFill>
                  <a:srgbClr val="C00000"/>
                </a:solidFill>
              </a:rPr>
              <a:t>Remember this password! You will need to use it later.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117528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03264-05A5-5195-18C2-17A38B0F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402C-BCC7-6A2C-850B-EA5FB6B38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C1D76-D2DB-2D69-09FB-B834B858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a Neo4j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355A4-D4B1-08F5-CC84-4BEA97EE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" y="1106223"/>
            <a:ext cx="5937949" cy="1717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3079B-F820-6CCB-E54C-36BC702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988"/>
          <a:stretch/>
        </p:blipFill>
        <p:spPr>
          <a:xfrm>
            <a:off x="411595" y="3354443"/>
            <a:ext cx="6048357" cy="1438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77048FD-FF1C-6E4A-4990-BA02AE99CAD6}"/>
              </a:ext>
            </a:extLst>
          </p:cNvPr>
          <p:cNvSpPr/>
          <p:nvPr/>
        </p:nvSpPr>
        <p:spPr>
          <a:xfrm>
            <a:off x="2746184" y="2945471"/>
            <a:ext cx="970961" cy="359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66A02-D79E-E84B-0AC2-03952F7DC947}"/>
              </a:ext>
            </a:extLst>
          </p:cNvPr>
          <p:cNvSpPr txBox="1"/>
          <p:nvPr/>
        </p:nvSpPr>
        <p:spPr>
          <a:xfrm>
            <a:off x="6577324" y="3178650"/>
            <a:ext cx="189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it is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0FD9E-EEFF-94D5-F9F1-2DA419C1F4AA}"/>
              </a:ext>
            </a:extLst>
          </p:cNvPr>
          <p:cNvSpPr txBox="1"/>
          <p:nvPr/>
        </p:nvSpPr>
        <p:spPr>
          <a:xfrm>
            <a:off x="6538402" y="1032240"/>
            <a:ext cx="22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“Start” button</a:t>
            </a:r>
          </a:p>
        </p:txBody>
      </p:sp>
    </p:spTree>
    <p:extLst>
      <p:ext uri="{BB962C8B-B14F-4D97-AF65-F5344CB8AC3E}">
        <p14:creationId xmlns:p14="http://schemas.microsoft.com/office/powerpoint/2010/main" val="424078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B687-276E-F9A1-3A5D-878D8937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072D-AB41-23C0-1E42-E424FDC0F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559DFB-D7DF-1FCB-20A3-E1B4BD9E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Plugins &amp; Open Project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8EEB1-A845-4407-6F54-970E46A9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97606"/>
            <a:ext cx="7625669" cy="334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3A358-7AE8-D4CF-9165-A78BEACF49D0}"/>
              </a:ext>
            </a:extLst>
          </p:cNvPr>
          <p:cNvSpPr txBox="1"/>
          <p:nvPr/>
        </p:nvSpPr>
        <p:spPr>
          <a:xfrm>
            <a:off x="311700" y="926244"/>
            <a:ext cx="6737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name of the project, a new window opens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</a:t>
            </a:r>
            <a:r>
              <a:rPr lang="en-US" b="1" dirty="0"/>
              <a:t>Plugins</a:t>
            </a:r>
            <a:r>
              <a:rPr lang="en-US" dirty="0"/>
              <a:t> tab, install </a:t>
            </a:r>
            <a:r>
              <a:rPr lang="en-US" b="1" dirty="0"/>
              <a:t>APOC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</a:t>
            </a:r>
            <a:r>
              <a:rPr lang="en-US" b="1" dirty="0"/>
              <a:t>Open </a:t>
            </a:r>
            <a:r>
              <a:rPr lang="en-US" dirty="0"/>
              <a:t>to open the 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56FD8A-14CE-1183-1FAF-9F3B5F480081}"/>
              </a:ext>
            </a:extLst>
          </p:cNvPr>
          <p:cNvCxnSpPr>
            <a:cxnSpLocks/>
          </p:cNvCxnSpPr>
          <p:nvPr/>
        </p:nvCxnSpPr>
        <p:spPr>
          <a:xfrm flipH="1">
            <a:off x="2659930" y="2789637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4A43B-F0A4-1801-ED7A-54429DF0E3DE}"/>
              </a:ext>
            </a:extLst>
          </p:cNvPr>
          <p:cNvCxnSpPr>
            <a:cxnSpLocks/>
          </p:cNvCxnSpPr>
          <p:nvPr/>
        </p:nvCxnSpPr>
        <p:spPr>
          <a:xfrm flipH="1">
            <a:off x="5885468" y="1735666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E38FB-DE78-A324-F097-5DBBD68AB417}"/>
              </a:ext>
            </a:extLst>
          </p:cNvPr>
          <p:cNvCxnSpPr>
            <a:cxnSpLocks/>
          </p:cNvCxnSpPr>
          <p:nvPr/>
        </p:nvCxnSpPr>
        <p:spPr>
          <a:xfrm flipH="1">
            <a:off x="4330206" y="2675729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7154-7303-64DA-A502-5E15102C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BE278-A9B0-29D6-C687-7963886EA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36F683-25CE-C619-3D91-0818044C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a Database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1B0E8A-116D-D530-F1BA-C9C4F454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403989"/>
            <a:ext cx="6231670" cy="34401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89F19-EAC9-F4E2-DB02-2868372B5CAC}"/>
              </a:ext>
            </a:extLst>
          </p:cNvPr>
          <p:cNvSpPr txBox="1"/>
          <p:nvPr/>
        </p:nvSpPr>
        <p:spPr>
          <a:xfrm>
            <a:off x="547372" y="1026191"/>
            <a:ext cx="292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neo4j is the default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B4174-1CAC-25A1-8BCB-3CB7F9456815}"/>
              </a:ext>
            </a:extLst>
          </p:cNvPr>
          <p:cNvSpPr txBox="1"/>
          <p:nvPr/>
        </p:nvSpPr>
        <p:spPr>
          <a:xfrm>
            <a:off x="453103" y="4852606"/>
            <a:ext cx="656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If you want, you can create a database using Cypher command: CREATE DATABASE &lt;database-name&gt;;</a:t>
            </a:r>
          </a:p>
        </p:txBody>
      </p:sp>
    </p:spTree>
    <p:extLst>
      <p:ext uri="{BB962C8B-B14F-4D97-AF65-F5344CB8AC3E}">
        <p14:creationId xmlns:p14="http://schemas.microsoft.com/office/powerpoint/2010/main" val="385421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D47D-A794-98CB-94B4-2C1C8ED3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7AC48-43DF-4363-1070-1250792A0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5C156-CA7A-5920-CD1E-EB23219E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Some Example Cypher Commands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19AF4-CC38-3214-AC9E-B88D662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7" y="1282618"/>
            <a:ext cx="7772400" cy="38608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8F608-F26A-2171-C604-814EF097A906}"/>
              </a:ext>
            </a:extLst>
          </p:cNvPr>
          <p:cNvCxnSpPr>
            <a:cxnSpLocks/>
          </p:cNvCxnSpPr>
          <p:nvPr/>
        </p:nvCxnSpPr>
        <p:spPr>
          <a:xfrm flipH="1">
            <a:off x="491765" y="1621410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83126-9C0A-D7A1-BF72-43C28C51BB5F}"/>
              </a:ext>
            </a:extLst>
          </p:cNvPr>
          <p:cNvCxnSpPr>
            <a:cxnSpLocks/>
          </p:cNvCxnSpPr>
          <p:nvPr/>
        </p:nvCxnSpPr>
        <p:spPr>
          <a:xfrm flipH="1">
            <a:off x="1436017" y="335737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02B44-8BA6-057D-5405-4410B081FBAB}"/>
              </a:ext>
            </a:extLst>
          </p:cNvPr>
          <p:cNvCxnSpPr>
            <a:cxnSpLocks/>
          </p:cNvCxnSpPr>
          <p:nvPr/>
        </p:nvCxnSpPr>
        <p:spPr>
          <a:xfrm flipH="1">
            <a:off x="7841530" y="1349463"/>
            <a:ext cx="309513" cy="2278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4416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3989</TotalTime>
  <Words>17826</Words>
  <Application>Microsoft Macintosh PowerPoint</Application>
  <PresentationFormat>On-screen Show (16:9)</PresentationFormat>
  <Paragraphs>2506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Google Sans</vt:lpstr>
      <vt:lpstr>open-sans</vt:lpstr>
      <vt:lpstr>Aptos</vt:lpstr>
      <vt:lpstr>Arial</vt:lpstr>
      <vt:lpstr>Calibri</vt:lpstr>
      <vt:lpstr>Inconsolata</vt:lpstr>
      <vt:lpstr>Menlo</vt:lpstr>
      <vt:lpstr>Roboto</vt:lpstr>
      <vt:lpstr>Times New Roman</vt:lpstr>
      <vt:lpstr>NCStateU-horizontal-left-logo</vt:lpstr>
      <vt:lpstr>Building a Knowledge Graph and AI Chatbot</vt:lpstr>
      <vt:lpstr>Interact with Graph using AI</vt:lpstr>
      <vt:lpstr>Download &amp; Install Neo4j</vt:lpstr>
      <vt:lpstr>Create a Neo4j Project</vt:lpstr>
      <vt:lpstr>Create a Neo4j Project</vt:lpstr>
      <vt:lpstr>Start a Neo4j Project</vt:lpstr>
      <vt:lpstr>Install Plugins &amp; Open Project</vt:lpstr>
      <vt:lpstr>Open a Database</vt:lpstr>
      <vt:lpstr>Try Some Example Cypher Commands</vt:lpstr>
      <vt:lpstr>First Graph Created</vt:lpstr>
      <vt:lpstr>Larger Graphs</vt:lpstr>
      <vt:lpstr>Interact with Graph using AI (Human Language)</vt:lpstr>
      <vt:lpstr>Install Anaconda</vt:lpstr>
      <vt:lpstr>Create a Virtual Environment</vt:lpstr>
      <vt:lpstr>Install &amp; Launch VS Code</vt:lpstr>
      <vt:lpstr>Clone Code</vt:lpstr>
      <vt:lpstr>A Simple Example (Run Jupyter Notebook)</vt:lpstr>
      <vt:lpstr>Another Example</vt:lpstr>
      <vt:lpstr>Import to Neo4j</vt:lpstr>
      <vt:lpstr>Back to Jupyter Notebook</vt:lpstr>
      <vt:lpstr>Run with Local LLM instead of OPENAI API</vt:lpstr>
      <vt:lpstr>Advanced</vt:lpstr>
      <vt:lpstr>Build a Web App for the Chatbot</vt:lpstr>
      <vt:lpstr>Install Anaconda</vt:lpstr>
      <vt:lpstr>Create Folders</vt:lpstr>
      <vt:lpstr>Create Virtual Environment from YML File</vt:lpstr>
      <vt:lpstr>Create Environment from requirements.txt File</vt:lpstr>
      <vt:lpstr>Create a Django Project</vt:lpstr>
      <vt:lpstr>Verify if the Project Works:</vt:lpstr>
      <vt:lpstr>Create an App: ChatbotApp</vt:lpstr>
      <vt:lpstr>Create a Template for Webpage</vt:lpstr>
      <vt:lpstr>Print “Hello World!”</vt:lpstr>
      <vt:lpstr>Install Ollama</vt:lpstr>
      <vt:lpstr>Install a Large Language Model</vt:lpstr>
      <vt:lpstr>First LLM Output</vt:lpstr>
      <vt:lpstr>Interact with Chatbot</vt:lpstr>
      <vt:lpstr>Chat with Your Files</vt:lpstr>
      <vt:lpstr>Make it look nicer</vt:lpstr>
      <vt:lpstr>Bonus: Weather App</vt:lpstr>
      <vt:lpstr>Make it look nicer</vt:lpstr>
      <vt:lpstr>Summary</vt:lpstr>
      <vt:lpstr>Further Resources</vt:lpstr>
      <vt:lpstr>Supplemental Information</vt:lpstr>
      <vt:lpstr>A Graph Diagram Visualization Tool </vt:lpstr>
      <vt:lpstr>Port Issue</vt:lpstr>
      <vt:lpstr>Create Environment from requirements.txt File</vt:lpstr>
      <vt:lpstr>Create Virtual Environment from YML File</vt:lpstr>
      <vt:lpstr>Install JupyterLAB</vt:lpstr>
      <vt:lpstr>Install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Quanpeng Yang</dc:creator>
  <cp:lastModifiedBy>Quanpeng Yang</cp:lastModifiedBy>
  <cp:revision>1446</cp:revision>
  <dcterms:created xsi:type="dcterms:W3CDTF">2024-04-16T18:10:26Z</dcterms:created>
  <dcterms:modified xsi:type="dcterms:W3CDTF">2024-10-02T07:12:25Z</dcterms:modified>
</cp:coreProperties>
</file>